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2"/>
  </p:handoutMasterIdLst>
  <p:sldIdLst>
    <p:sldId id="289" r:id="rId2"/>
    <p:sldId id="350" r:id="rId3"/>
    <p:sldId id="261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5" r:id="rId18"/>
    <p:sldId id="303" r:id="rId19"/>
    <p:sldId id="306" r:id="rId20"/>
    <p:sldId id="307" r:id="rId21"/>
    <p:sldId id="308" r:id="rId22"/>
    <p:sldId id="309" r:id="rId23"/>
    <p:sldId id="310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51" r:id="rId33"/>
    <p:sldId id="322" r:id="rId34"/>
    <p:sldId id="323" r:id="rId35"/>
    <p:sldId id="325" r:id="rId36"/>
    <p:sldId id="324" r:id="rId37"/>
    <p:sldId id="326" r:id="rId38"/>
    <p:sldId id="327" r:id="rId39"/>
    <p:sldId id="352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</p:sldIdLst>
  <p:sldSz cx="9144000" cy="6858000" type="screen4x3"/>
  <p:notesSz cx="6858000" cy="9144000"/>
  <p:embeddedFontLst>
    <p:embeddedFont>
      <p:font typeface="Tahoma" panose="020B0604030504040204" pitchFamily="34" charset="0"/>
      <p:regular r:id="rId63"/>
      <p:bold r:id="rId64"/>
    </p:embeddedFont>
    <p:embeddedFont>
      <p:font typeface="나눔손글씨 펜" panose="03040600000000000000" pitchFamily="66" charset="-127"/>
      <p:regular r:id="rId65"/>
    </p:embeddedFont>
    <p:embeddedFont>
      <p:font typeface="HY견고딕" panose="02030600000101010101" pitchFamily="18" charset="-127"/>
      <p:regular r:id="rId66"/>
    </p:embeddedFont>
    <p:embeddedFont>
      <p:font typeface="맑은 고딕" panose="020B0503020000020004" pitchFamily="50" charset="-127"/>
      <p:regular r:id="rId67"/>
      <p:bold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96" y="-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7384"/>
            <a:ext cx="9143999" cy="1374082"/>
          </a:xfrm>
          <a:prstGeom prst="rect">
            <a:avLst/>
          </a:prstGeom>
        </p:spPr>
      </p:pic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141442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2018-04-17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1031628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</a:t>
            </a:r>
            <a:r>
              <a:rPr lang="ko-KR" altLang="en-US" dirty="0"/>
              <a:t>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2280" y="6309320"/>
            <a:ext cx="197971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mtClean="0"/>
              <a:t>Yeongsu’s Review-note</a:t>
            </a:r>
          </a:p>
          <a:p>
            <a:pPr algn="r"/>
            <a:r>
              <a:rPr lang="en-US" altLang="ko-KR" sz="1200" smtClean="0">
                <a:solidFill>
                  <a:srgbClr val="3333FF"/>
                </a:solidFill>
              </a:rPr>
              <a:t>https://gritmind.github.io</a:t>
            </a:r>
            <a:endParaRPr lang="ko-KR" altLang="en-US" sz="1200">
              <a:solidFill>
                <a:srgbClr val="3333FF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179512" y="1584176"/>
            <a:ext cx="7560840" cy="5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79512" y="2420888"/>
            <a:ext cx="8784976" cy="41764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사람의 학습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수학</a:t>
            </a:r>
            <a:r>
              <a:rPr lang="en-US" altLang="ko-KR" sz="1400" smtClean="0"/>
              <a:t>, </a:t>
            </a:r>
            <a:r>
              <a:rPr lang="ko-KR" altLang="en-US" sz="1400" smtClean="0"/>
              <a:t>과학</a:t>
            </a:r>
            <a:r>
              <a:rPr lang="en-US" altLang="ko-KR" sz="1400" smtClean="0"/>
              <a:t>, </a:t>
            </a:r>
            <a:r>
              <a:rPr lang="ko-KR" altLang="en-US" sz="1400" smtClean="0"/>
              <a:t>역사뿐 아니라 수영</a:t>
            </a:r>
            <a:r>
              <a:rPr lang="en-US" altLang="ko-KR" sz="1400" smtClean="0"/>
              <a:t>, </a:t>
            </a:r>
            <a:r>
              <a:rPr lang="ko-KR" altLang="en-US" sz="1400" smtClean="0"/>
              <a:t>자전거 타기 등</a:t>
            </a:r>
            <a:endParaRPr lang="en-US" altLang="ko-KR" sz="1400" smtClean="0"/>
          </a:p>
          <a:p>
            <a:r>
              <a:rPr lang="ko-KR" altLang="en-US" sz="1600" smtClean="0"/>
              <a:t>동물의 학습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예</a:t>
            </a:r>
            <a:r>
              <a:rPr lang="en-US" altLang="ko-KR" sz="1400" smtClean="0"/>
              <a:t>) </a:t>
            </a:r>
            <a:r>
              <a:rPr lang="ko-KR" altLang="en-US" sz="1400" smtClean="0"/>
              <a:t>물총물고기의 목표물 맞히기 능력 향상</a:t>
            </a:r>
            <a:endParaRPr lang="en-US" altLang="ko-KR" sz="1400" smtClean="0"/>
          </a:p>
          <a:p>
            <a:pPr lvl="1"/>
            <a:endParaRPr lang="en-US" altLang="ko-KR" sz="1400" smtClean="0"/>
          </a:p>
          <a:p>
            <a:pPr lvl="1"/>
            <a:endParaRPr lang="en-US" altLang="ko-KR" sz="1400" smtClean="0"/>
          </a:p>
          <a:p>
            <a:r>
              <a:rPr lang="ko-KR" altLang="en-US" sz="1600" smtClean="0"/>
              <a:t>기계 학습</a:t>
            </a:r>
            <a:endParaRPr lang="en-US" altLang="ko-KR" sz="1600" smtClean="0"/>
          </a:p>
          <a:p>
            <a:pPr lvl="1"/>
            <a:r>
              <a:rPr lang="ko-KR" altLang="en-US" sz="1400" smtClean="0"/>
              <a:t>그렇다면 기계도 학습할 수 있을까</a:t>
            </a:r>
            <a:r>
              <a:rPr lang="en-US" altLang="ko-KR" sz="1400" smtClean="0"/>
              <a:t>?</a:t>
            </a:r>
          </a:p>
          <a:p>
            <a:pPr lvl="1"/>
            <a:r>
              <a:rPr lang="ko-KR" altLang="en-US" sz="1400" smtClean="0"/>
              <a:t>경험을 통해 점점 성능이 좋아지는 기계를 만들 수 있을까</a:t>
            </a:r>
            <a:r>
              <a:rPr lang="en-US" altLang="ko-KR" sz="1400" smtClean="0"/>
              <a:t>?</a:t>
            </a:r>
          </a:p>
          <a:p>
            <a:pPr lvl="1"/>
            <a:r>
              <a:rPr lang="ko-KR" altLang="en-US" sz="1400" smtClean="0"/>
              <a:t>이 책은 이 질문에 대한 답을 찾아가는 길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38" y="1858516"/>
            <a:ext cx="36789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1.1.3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데이터를 어떻게 </a:t>
            </a:r>
            <a:r>
              <a:rPr lang="ko-KR" altLang="en-US" dirty="0" err="1" smtClean="0"/>
              <a:t>모델링할</a:t>
            </a:r>
            <a:r>
              <a:rPr lang="ko-KR" altLang="en-US" dirty="0" smtClean="0"/>
              <a:t> 것인가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눈대중으로 보면 직선을 이루므로 직선을 선택하자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모델로 직선을 선택</a:t>
            </a:r>
            <a:r>
              <a:rPr lang="ko-KR" altLang="en-US" dirty="0" smtClean="0">
                <a:sym typeface="Wingdings" pitchFamily="2" charset="2"/>
              </a:rPr>
              <a:t>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직선 모델의 수식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smtClean="0">
                <a:solidFill>
                  <a:srgbClr val="0000FF"/>
                </a:solidFill>
              </a:rPr>
              <a:t>매개변수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ko-KR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정확하게 예측할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최적의 매개변수를 찾는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처음에는 </a:t>
            </a:r>
            <a:r>
              <a:rPr lang="ko-KR" altLang="en-US" dirty="0" err="1" smtClean="0"/>
              <a:t>최적값을</a:t>
            </a:r>
            <a:r>
              <a:rPr lang="ko-KR" altLang="en-US" dirty="0" smtClean="0"/>
              <a:t> 모르므로 임의의 값에서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점점 성능을 개선하여 최적에 도달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의 예에서는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에서 시작하여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최적인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=0.5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2.0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42380" y="29072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52948" y="2907692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1.1.3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학습을 마치면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예측에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10.0 </a:t>
            </a:r>
            <a:r>
              <a:rPr lang="ko-KR" altLang="en-US" dirty="0" smtClean="0"/>
              <a:t>순간의 이동체 위치를 알고자 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(10.0)=0.5*10.0+2.0=7.0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이라 예측함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학습의 궁극적인 목표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훈련집합에 없는 새로운 샘플에 대한 오류를 최소화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샘플 집합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테스트 집합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테스트 집합에 대한 높은 성능을 </a:t>
            </a:r>
            <a:r>
              <a:rPr lang="ko-KR" altLang="en-US" dirty="0" smtClean="0">
                <a:solidFill>
                  <a:srgbClr val="0000FF"/>
                </a:solidFill>
              </a:rPr>
              <a:t>일반화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generalization</a:t>
            </a:r>
            <a:r>
              <a:rPr lang="ko-KR" altLang="en-US" dirty="0" smtClean="0"/>
              <a:t> 능력이라 부름</a:t>
            </a:r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27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1.1.4 </a:t>
            </a:r>
            <a:r>
              <a:rPr lang="ko-KR" altLang="en-US" smtClean="0"/>
              <a:t>사람의</a:t>
            </a:r>
            <a:r>
              <a:rPr lang="en-US" altLang="ko-KR" smtClean="0"/>
              <a:t> </a:t>
            </a:r>
            <a:r>
              <a:rPr lang="ko-KR" altLang="en-US" dirty="0" smtClean="0"/>
              <a:t>학습과 기계 학습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1" y="1484784"/>
            <a:ext cx="8185373" cy="29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123728" y="2708920"/>
            <a:ext cx="4968552" cy="1656184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1.2.1 1</a:t>
            </a:r>
            <a:r>
              <a:rPr lang="ko-KR" altLang="en-US" b="1" dirty="0" smtClean="0"/>
              <a:t>차원과 </a:t>
            </a:r>
            <a:r>
              <a:rPr lang="en-US" altLang="ko-KR" b="1" dirty="0" smtClean="0"/>
              <a:t>2</a:t>
            </a:r>
            <a:r>
              <a:rPr lang="ko-KR" altLang="en-US" b="1" dirty="0" smtClean="0"/>
              <a:t>차원 특징 공간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1.2.2 </a:t>
            </a:r>
            <a:r>
              <a:rPr lang="ko-KR" altLang="en-US" b="1" dirty="0" smtClean="0"/>
              <a:t>다차원 특징 공간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1.2.3 </a:t>
            </a:r>
            <a:r>
              <a:rPr lang="ko-KR" altLang="en-US" b="1" dirty="0" smtClean="0"/>
              <a:t>특징 공간 변환과 표현 학습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362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1.2.1 1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</a:t>
            </a: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공간</a:t>
            </a:r>
            <a:r>
              <a:rPr lang="en-US" altLang="ko-KR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(feature space)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384376" cy="568863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벡터 표기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예시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장타율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5328592" cy="484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699792" y="1628800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71800" y="3501008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1540" y="6093296"/>
            <a:ext cx="5868652" cy="345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이 책에선 열벡터 형식을 사용한다</a:t>
            </a:r>
            <a:r>
              <a:rPr lang="en-US" altLang="ko-KR" sz="1200" smtClean="0"/>
              <a:t>. </a:t>
            </a:r>
            <a:r>
              <a:rPr lang="ko-KR" altLang="en-US" sz="1200" smtClean="0"/>
              <a:t>옆으로 길게 쓰러면 전치행렬 표기를 이용한다</a:t>
            </a:r>
            <a:r>
              <a:rPr lang="en-US" altLang="ko-KR" sz="1200" smtClean="0"/>
              <a:t>.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5921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다차원 특징 공간 예제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6280"/>
            <a:ext cx="8166462" cy="338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 smtClean="0"/>
              <a:t>차원 데이터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특징 벡터 표기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i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ko-KR" baseline="30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위한학습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사용하는 경우 매개변수 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차 곡선 모델을 사용하면 매개변수 수가 크게 증가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매개변수 수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Iris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MNIST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615,441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" y="2654164"/>
            <a:ext cx="7286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407083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80047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1581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7933799" cy="696359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059790" y="5212348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09843" y="5217339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61971" y="523230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94998" y="5212348"/>
            <a:ext cx="39110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38235" y="5212348"/>
            <a:ext cx="297422" cy="499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34379" y="5209786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3028" y="5565519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34738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30511" y="5566230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선형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분리 불가능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linearly non-separable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dirty="0" smtClean="0"/>
              <a:t>원래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1-7(a</a:t>
            </a:r>
            <a:r>
              <a:rPr lang="en-US" altLang="ko-KR" dirty="0" smtClean="0"/>
              <a:t>)])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직선 모델을 적용하면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75%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한계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348880"/>
            <a:ext cx="67843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(1.6)</a:t>
            </a:r>
            <a:r>
              <a:rPr lang="ko-KR" altLang="en-US" dirty="0" smtClean="0"/>
              <a:t>으로 변환된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새로운 특징 공간 </a:t>
            </a:r>
            <a:r>
              <a:rPr lang="en-US" altLang="ko-KR" dirty="0" smtClean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1-7(b</a:t>
            </a:r>
            <a:r>
              <a:rPr lang="en-US" altLang="ko-KR" dirty="0" smtClean="0"/>
              <a:t>)])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모델로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100%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표현 학습</a:t>
            </a:r>
            <a:r>
              <a:rPr lang="en-US" altLang="ko-KR" baseline="30000" dirty="0" smtClean="0"/>
              <a:t>representation learning</a:t>
            </a:r>
          </a:p>
          <a:p>
            <a:pPr lvl="1"/>
            <a:r>
              <a:rPr lang="ko-KR" altLang="en-US" dirty="0" smtClean="0"/>
              <a:t>좋은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공간을 자동으로 찾는 작업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딥러닝은</a:t>
            </a:r>
            <a:r>
              <a:rPr lang="ko-KR" altLang="en-US" dirty="0" smtClean="0"/>
              <a:t> 다수의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가진 신경망을 이용하여 계층적인 특징 공간을 찾아냄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저급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구석점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오른쪽은 고급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바퀴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1-7]</a:t>
            </a:r>
            <a:r>
              <a:rPr lang="ko-KR" altLang="en-US" dirty="0" smtClean="0"/>
              <a:t>은 표현 학습을 사람이 직관으로 수행한 셈</a:t>
            </a:r>
            <a:endParaRPr lang="en-US" altLang="ko-KR" dirty="0" smtClean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8" y="1700808"/>
            <a:ext cx="7829788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2664296" cy="13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차원에 대한 몇 가지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차원에 무관하게 수식 적용 가능함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두 점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i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거리는 모든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 대해 성립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보통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저차원에서</a:t>
            </a:r>
            <a:r>
              <a:rPr lang="ko-KR" altLang="en-US" dirty="0" smtClean="0"/>
              <a:t> 식을 고안한 다음 고차원으로 확장 적용</a:t>
            </a:r>
            <a:endParaRPr lang="en-US" altLang="ko-KR" dirty="0" smtClean="0"/>
          </a:p>
          <a:p>
            <a:pPr lvl="1"/>
            <a:endParaRPr lang="en-US" altLang="ko-KR" baseline="30000" dirty="0" smtClean="0"/>
          </a:p>
          <a:p>
            <a:pPr lvl="1"/>
            <a:r>
              <a:rPr lang="ko-KR" altLang="en-US" b="1" smtClean="0">
                <a:solidFill>
                  <a:srgbClr val="C00000"/>
                </a:solidFill>
              </a:rPr>
              <a:t>차원의 </a:t>
            </a:r>
            <a:r>
              <a:rPr lang="ko-KR" altLang="en-US" b="1" smtClean="0">
                <a:solidFill>
                  <a:srgbClr val="C00000"/>
                </a:solidFill>
              </a:rPr>
              <a:t>저주 </a:t>
            </a:r>
            <a:r>
              <a:rPr lang="en-US" altLang="ko-KR" smtClean="0"/>
              <a:t>(curse of dimensionality)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차원이 높아짐에 따라 발생하는 현실적인 문제들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Iris </a:t>
            </a:r>
            <a:r>
              <a:rPr lang="ko-KR" altLang="en-US" dirty="0" smtClean="0"/>
              <a:t>데이터에서 축마다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구간으로 나누면 총 </a:t>
            </a:r>
            <a:r>
              <a:rPr lang="en-US" altLang="ko-KR" dirty="0" smtClean="0"/>
              <a:t>100</a:t>
            </a:r>
            <a:r>
              <a:rPr lang="en-US" altLang="ko-KR" baseline="30000" dirty="0" smtClean="0"/>
              <a:t>4</a:t>
            </a:r>
            <a:r>
              <a:rPr lang="en-US" altLang="ko-KR" dirty="0" smtClean="0"/>
              <a:t>=1</a:t>
            </a:r>
            <a:r>
              <a:rPr lang="ko-KR" altLang="en-US" dirty="0" smtClean="0"/>
              <a:t>억 개의 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샘플의 </a:t>
            </a:r>
            <a:r>
              <a:rPr lang="ko-KR" altLang="en-US" dirty="0" err="1" smtClean="0"/>
              <a:t>화소가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값을 가진다면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개의 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거대한 공간에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개의 샘플을 흩뿌린 </a:t>
            </a:r>
            <a:r>
              <a:rPr lang="ko-KR" altLang="en-US" b="1" dirty="0" smtClean="0"/>
              <a:t>매우 희소한 분포</a:t>
            </a:r>
            <a:endParaRPr lang="en-US" altLang="ko-KR" b="1" dirty="0"/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3"/>
            <a:ext cx="5616623" cy="1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758287"/>
            <a:ext cx="5184576" cy="345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우주에 분포되어 있는 행성들을 예시로 삼으면 될 듯</a:t>
            </a:r>
            <a:r>
              <a:rPr lang="en-US" altLang="ko-KR" sz="1200" smtClean="0"/>
              <a:t>. </a:t>
            </a:r>
            <a:r>
              <a:rPr lang="ko-KR" altLang="en-US" sz="1200" smtClean="0"/>
              <a:t>매우 희소한 분포</a:t>
            </a:r>
            <a:r>
              <a:rPr lang="en-US" altLang="ko-KR" sz="1200" smtClean="0"/>
              <a:t>.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139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학습이란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619672" y="2492896"/>
            <a:ext cx="6336704" cy="2088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1.1.1 </a:t>
            </a:r>
            <a:r>
              <a:rPr lang="ko-KR" altLang="en-US" b="1" dirty="0" smtClean="0"/>
              <a:t>기계 학습의 정의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1.1.2 </a:t>
            </a:r>
            <a:r>
              <a:rPr lang="ko-KR" altLang="en-US" b="1" dirty="0" smtClean="0"/>
              <a:t>지식기반 방식에서 기계 학습으로의 대전환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1.1.3 </a:t>
            </a:r>
            <a:r>
              <a:rPr lang="ko-KR" altLang="en-US" b="1" dirty="0" smtClean="0"/>
              <a:t>기계 학습 개념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1.1.4 </a:t>
            </a:r>
            <a:r>
              <a:rPr lang="ko-KR" altLang="en-US" b="1" dirty="0" smtClean="0"/>
              <a:t>사람의 학습과 기계 학습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32337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63688" y="2636912"/>
            <a:ext cx="5904656" cy="2088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1.3.1 </a:t>
            </a:r>
            <a:r>
              <a:rPr lang="ko-KR" altLang="en-US" b="1" dirty="0" smtClean="0"/>
              <a:t>데이터 </a:t>
            </a:r>
            <a:r>
              <a:rPr lang="ko-KR" altLang="en-US" b="1" smtClean="0"/>
              <a:t>생성 </a:t>
            </a:r>
            <a:r>
              <a:rPr lang="ko-KR" altLang="en-US" b="1" smtClean="0"/>
              <a:t>과정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smtClean="0"/>
              <a:t>1.3.2 </a:t>
            </a:r>
            <a:r>
              <a:rPr lang="ko-KR" altLang="en-US" b="1" dirty="0" smtClean="0"/>
              <a:t>데이터베이스의 중요성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1.3.3 </a:t>
            </a:r>
            <a:r>
              <a:rPr lang="ko-KR" altLang="en-US" b="1" dirty="0" smtClean="0"/>
              <a:t>데이터베이스 크기와 기계 학습 성능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1.3.4 </a:t>
            </a:r>
            <a:r>
              <a:rPr lang="ko-KR" altLang="en-US" b="1" dirty="0" smtClean="0"/>
              <a:t>데이터 가시화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53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 기술의 발전 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튀코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브라헤는</a:t>
            </a:r>
            <a:r>
              <a:rPr lang="ko-KR" altLang="en-US" dirty="0" smtClean="0"/>
              <a:t> 천동설이라는 틀린 모델을 선택함으로써 자신이 수집한 데이터를 설명하지 못함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케플러는</a:t>
            </a:r>
            <a:r>
              <a:rPr lang="ko-KR" altLang="en-US" dirty="0" smtClean="0"/>
              <a:t> 지동설 모델을 도입하여 제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법칙을 완성함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학습이 푸는 문제는 훨씬 복잡함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1-2]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‘8’ </a:t>
            </a:r>
            <a:r>
              <a:rPr lang="ko-KR" altLang="en-US" dirty="0" smtClean="0"/>
              <a:t>숫자 패턴과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단추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패턴의 다양한 변화 양상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수학 공식으로 표현 불가능함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모델을 찾아내는 과정이 필수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1628800"/>
            <a:ext cx="6145163" cy="11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데이터 생성 과정을 완전히 아는 인위적 상황의 예제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두 개 주사위를 던져 나온 눈의 합을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라 할 때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dirty="0" smtClean="0"/>
                  <a:t>점을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받는 게임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이런 상황을 </a:t>
                </a:r>
                <a:r>
                  <a:rPr lang="en-US" altLang="ko-KR" dirty="0" smtClean="0">
                    <a:sym typeface="Wingdings" pitchFamily="2" charset="2"/>
                  </a:rPr>
                  <a:t>‘</a:t>
                </a:r>
                <a:r>
                  <a:rPr lang="ko-KR" altLang="en-US" dirty="0" smtClean="0"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dirty="0" smtClean="0">
                    <a:sym typeface="Wingdings" pitchFamily="2" charset="2"/>
                  </a:rPr>
                  <a:t>’</a:t>
                </a:r>
                <a:r>
                  <a:rPr lang="ko-KR" altLang="en-US" dirty="0" smtClean="0">
                    <a:sym typeface="Wingdings" pitchFamily="2" charset="2"/>
                  </a:rPr>
                  <a:t>고 말함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를 알면 정확히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실제 주사위를 던져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i="1">
                        <a:latin typeface="Cambria Math"/>
                      </a:rPr>
                      <m:t>를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얻었다면</m:t>
                    </m: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정확히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알고 있으므로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새로운 데이터 생성 가능 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1-6]</a:t>
                </a:r>
                <a:r>
                  <a:rPr lang="ko-KR" altLang="en-US" dirty="0" smtClean="0"/>
                  <a:t>과 같은 실제 기계 학습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생성 과정을 알 수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/>
                  <a:t>로 예측 모델 또는 생성 모델을 </a:t>
                </a:r>
                <a:r>
                  <a:rPr lang="ko-KR" altLang="en-US" b="1" dirty="0" smtClean="0">
                    <a:solidFill>
                      <a:srgbClr val="C00000"/>
                    </a:solidFill>
                  </a:rPr>
                  <a:t>근사 추정</a:t>
                </a:r>
                <a:r>
                  <a:rPr lang="ko-KR" altLang="en-US" dirty="0" smtClean="0"/>
                  <a:t>할 수 있을 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품질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주어진 응용에 맞는 충분히 다양한 데이터를 충분한 양만큼 수집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추정 정확도 높아짐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정면 얼굴만 가진 데이터베이스로 학습하고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기운 얼굴은 매우 낮은 성능 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주어진 응용 환경을 자세히 살핀 다음 그에 맞는 데이터베이스 확보는 아주 중요함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r>
              <a:rPr lang="ko-KR" altLang="en-US" dirty="0" smtClean="0"/>
              <a:t>아주 많은 공개 데이터베이스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학습의 초파리로 여겨지는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데이터베이스</a:t>
            </a:r>
            <a:r>
              <a:rPr lang="en-US" altLang="ko-KR" dirty="0" smtClean="0"/>
              <a:t>: Iris, MNIST, </a:t>
            </a:r>
            <a:r>
              <a:rPr lang="en-US" altLang="ko-KR" dirty="0" err="1" smtClean="0"/>
              <a:t>ImageNet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위키피디아에서</a:t>
            </a:r>
            <a:r>
              <a:rPr lang="en-US" altLang="ko-KR" dirty="0" smtClean="0"/>
              <a:t> ‘list of datasets for machine learning research’</a:t>
            </a:r>
            <a:r>
              <a:rPr lang="ko-KR" altLang="en-US" dirty="0" smtClean="0"/>
              <a:t>로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UCI </a:t>
            </a:r>
            <a:r>
              <a:rPr lang="ko-KR" altLang="en-US" dirty="0" err="1" smtClean="0"/>
              <a:t>리퍼지토리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기준으로 </a:t>
            </a:r>
            <a:r>
              <a:rPr lang="en-US" altLang="ko-KR" dirty="0" smtClean="0"/>
              <a:t>394</a:t>
            </a:r>
            <a:r>
              <a:rPr lang="ko-KR" altLang="en-US" dirty="0" smtClean="0"/>
              <a:t>개 데이터베이스 제공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9552" y="2924944"/>
            <a:ext cx="4608512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기계 학습은 훈련집합을 이용하여 데이터 생성 과정을 역으로 추정하는 문제이기 때문에 데이터베이스의 품질이 무척 중요하다</a:t>
            </a:r>
            <a:r>
              <a:rPr lang="en-US" altLang="ko-KR" sz="1200" smtClean="0"/>
              <a:t>.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28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91880" y="1916832"/>
                <a:ext cx="4320480" cy="504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r>
                  <a:rPr lang="ko-KR" altLang="en-US" sz="1200" smtClean="0"/>
                  <a:t>물론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/>
                        </m:ctrlPr>
                      </m:sSupPr>
                      <m:e>
                        <m:r>
                          <a:rPr lang="en-US" altLang="ko-KR" sz="1200"/>
                          <m:t>2</m:t>
                        </m:r>
                      </m:e>
                      <m:sup>
                        <m:r>
                          <a:rPr lang="en-US" altLang="ko-KR" sz="1200"/>
                          <m:t>784</m:t>
                        </m:r>
                      </m:sup>
                    </m:sSup>
                  </m:oMath>
                </a14:m>
                <a:r>
                  <a:rPr lang="ko-KR" altLang="en-US" sz="1200" smtClean="0"/>
                  <a:t> 중 숫자 형태를 이루지 못하는 것이 대다수이지만</a:t>
                </a:r>
                <a:r>
                  <a:rPr lang="en-US" altLang="ko-KR" sz="1200" smtClean="0"/>
                  <a:t>, </a:t>
                </a:r>
                <a:r>
                  <a:rPr lang="ko-KR" altLang="en-US" sz="1200" smtClean="0"/>
                  <a:t>이를 제외하더라도 무척 방대한 크기이다</a:t>
                </a:r>
                <a:r>
                  <a:rPr lang="en-US" altLang="ko-KR" sz="1200"/>
                  <a:t> </a:t>
                </a:r>
                <a:r>
                  <a:rPr lang="en-US" altLang="ko-KR" sz="1200" smtClean="0"/>
                  <a:t>(</a:t>
                </a:r>
                <a:r>
                  <a:rPr lang="ko-KR" altLang="en-US" sz="1200" smtClean="0"/>
                  <a:t>거의 무한대</a:t>
                </a:r>
                <a:r>
                  <a:rPr lang="en-US" altLang="ko-KR" sz="1200" smtClean="0"/>
                  <a:t>)</a:t>
                </a:r>
                <a:endParaRPr lang="ko-KR" altLang="ko-KR" sz="120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916832"/>
                <a:ext cx="4320480" cy="504056"/>
              </a:xfrm>
              <a:prstGeom prst="rect">
                <a:avLst/>
              </a:prstGeom>
              <a:blipFill rotWithShape="1">
                <a:blip r:embed="rId3"/>
                <a:stretch>
                  <a:fillRect b="-47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9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왜소한 데이터베이스로 어떻게 높은 성능을 달성하는가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smtClean="0"/>
          </a:p>
          <a:p>
            <a:pPr lvl="1">
              <a:lnSpc>
                <a:spcPct val="200000"/>
              </a:lnSpc>
            </a:pPr>
            <a:endParaRPr lang="en-US" altLang="ko-KR" smtClean="0"/>
          </a:p>
          <a:p>
            <a:pPr lvl="1">
              <a:lnSpc>
                <a:spcPct val="200000"/>
              </a:lnSpc>
            </a:pPr>
            <a:r>
              <a:rPr lang="ko-KR" altLang="en-US" smtClean="0"/>
              <a:t>매니폴드 </a:t>
            </a:r>
            <a:r>
              <a:rPr lang="ko-KR" altLang="en-US" dirty="0" smtClean="0"/>
              <a:t>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34888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4642842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59956" y="2924944"/>
                <a:ext cx="5112568" cy="7200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r>
                  <a:rPr lang="en-US" altLang="ko-KR" sz="1200" smtClean="0"/>
                  <a:t>28 x 28 </a:t>
                </a:r>
                <a:r>
                  <a:rPr lang="ko-KR" altLang="en-US" sz="1200" smtClean="0"/>
                  <a:t>크기의 이진 비트맵이 생성할 수 있는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/>
                        </m:ctrlPr>
                      </m:sSupPr>
                      <m:e>
                        <m:r>
                          <a:rPr lang="en-US" altLang="ko-KR" sz="1200"/>
                          <m:t>2</m:t>
                        </m:r>
                      </m:e>
                      <m:sup>
                        <m:r>
                          <a:rPr lang="en-US" altLang="ko-KR" sz="1200"/>
                          <m:t>784</m:t>
                        </m:r>
                      </m:sup>
                    </m:sSup>
                  </m:oMath>
                </a14:m>
                <a:r>
                  <a:rPr lang="ko-KR" altLang="en-US" sz="1200" smtClean="0"/>
                  <a:t>가지의 샘플 중에는 숫자 모양이 아닌 것이 훨씬 많을 것이며</a:t>
                </a:r>
                <a:r>
                  <a:rPr lang="en-US" altLang="ko-KR" sz="1200" smtClean="0"/>
                  <a:t>, </a:t>
                </a:r>
                <a:r>
                  <a:rPr lang="ko-KR" altLang="en-US" sz="1200" smtClean="0"/>
                  <a:t>숫자 형태를 띠는 것은 작은 부분공간에 모여 있을 것이다</a:t>
                </a:r>
                <a:r>
                  <a:rPr lang="en-US" altLang="ko-KR" sz="1200" smtClean="0"/>
                  <a:t>.</a:t>
                </a:r>
                <a:endParaRPr lang="ko-KR" altLang="ko-KR" sz="120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56" y="2924944"/>
                <a:ext cx="5112568" cy="720080"/>
              </a:xfrm>
              <a:prstGeom prst="rect">
                <a:avLst/>
              </a:prstGeom>
              <a:blipFill rotWithShape="1">
                <a:blip r:embed="rId4"/>
                <a:stretch>
                  <a:fillRect b="-8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1600" y="5301208"/>
            <a:ext cx="4536504" cy="10081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발생하는 데이터가 심한 변화를 겪지만 일정한 규칙에 따라 매끄럽게 변화한다</a:t>
            </a:r>
            <a:r>
              <a:rPr lang="en-US" altLang="ko-KR" sz="1200"/>
              <a:t> </a:t>
            </a:r>
            <a:r>
              <a:rPr lang="en-US" altLang="ko-KR" sz="1200" smtClean="0"/>
              <a:t>(</a:t>
            </a:r>
            <a:r>
              <a:rPr lang="ko-KR" altLang="en-US" sz="1200" smtClean="0"/>
              <a:t>매니폴드 가정</a:t>
            </a:r>
            <a:r>
              <a:rPr lang="en-US" altLang="ko-KR" sz="1200" smtClean="0"/>
              <a:t>)</a:t>
            </a:r>
          </a:p>
          <a:p>
            <a:r>
              <a:rPr lang="ko-KR" altLang="en-US" sz="1200" smtClean="0"/>
              <a:t>이러한 가정에 따라</a:t>
            </a:r>
            <a:r>
              <a:rPr lang="en-US" altLang="ko-KR" sz="1200" smtClean="0"/>
              <a:t>, </a:t>
            </a:r>
            <a:r>
              <a:rPr lang="ko-KR" altLang="en-US" sz="1200" smtClean="0"/>
              <a:t>데이터 분포를 잘 표현하는 새로운 특징 공간으로 변환할 수 있다면 그리 복잡하지 않은 모델 </a:t>
            </a:r>
            <a:r>
              <a:rPr lang="en-US" altLang="ko-KR" sz="1200" smtClean="0"/>
              <a:t>(</a:t>
            </a:r>
            <a:r>
              <a:rPr lang="ko-KR" altLang="en-US" sz="1200" smtClean="0"/>
              <a:t>심지어 선형 모델</a:t>
            </a:r>
            <a:r>
              <a:rPr lang="en-US" altLang="ko-KR" sz="1200" smtClean="0"/>
              <a:t>)</a:t>
            </a:r>
            <a:r>
              <a:rPr lang="ko-KR" altLang="en-US" sz="1200" smtClean="0"/>
              <a:t>로도 높은 성능을 얻을 수 있다고 한다</a:t>
            </a:r>
            <a:r>
              <a:rPr lang="en-US" altLang="ko-KR" sz="1200" smtClean="0"/>
              <a:t>.</a:t>
            </a:r>
            <a:endParaRPr lang="ko-KR" altLang="ko-KR" sz="1200"/>
          </a:p>
        </p:txBody>
      </p:sp>
    </p:spTree>
    <p:extLst>
      <p:ext uri="{BB962C8B-B14F-4D97-AF65-F5344CB8AC3E}">
        <p14:creationId xmlns:p14="http://schemas.microsoft.com/office/powerpoint/2010/main" val="14106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4</a:t>
            </a:r>
            <a:r>
              <a:rPr lang="ko-KR" altLang="en-US" dirty="0" smtClean="0"/>
              <a:t>차원 </a:t>
            </a:r>
            <a:r>
              <a:rPr lang="ko-KR" altLang="en-US" smtClean="0"/>
              <a:t>이상의 </a:t>
            </a:r>
            <a:r>
              <a:rPr lang="ko-KR" altLang="en-US" smtClean="0"/>
              <a:t>초공간</a:t>
            </a:r>
            <a:r>
              <a:rPr lang="en-US" altLang="ko-KR" smtClean="0"/>
              <a:t>(hyper space)</a:t>
            </a:r>
            <a:r>
              <a:rPr lang="ko-KR" altLang="en-US" smtClean="0"/>
              <a:t>은 </a:t>
            </a:r>
            <a:r>
              <a:rPr lang="ko-KR" altLang="en-US" dirty="0" smtClean="0"/>
              <a:t>한꺼번에 가시화 불가능</a:t>
            </a:r>
            <a:endParaRPr lang="en-US" altLang="ko-KR" dirty="0" smtClean="0"/>
          </a:p>
          <a:p>
            <a:r>
              <a:rPr lang="ko-KR" altLang="en-US" dirty="0" smtClean="0"/>
              <a:t>여러 가지 가시화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개씩 조합하여 여러 개의 그래프 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고차원 </a:t>
            </a:r>
            <a:r>
              <a:rPr lang="ko-KR" altLang="en-US" dirty="0" smtClean="0">
                <a:sym typeface="Wingdings" pitchFamily="2" charset="2"/>
              </a:rPr>
              <a:t>공간을 </a:t>
            </a:r>
            <a:r>
              <a:rPr lang="ko-KR" altLang="en-US" dirty="0" err="1" smtClean="0">
                <a:sym typeface="Wingdings" pitchFamily="2" charset="2"/>
              </a:rPr>
              <a:t>저차원으로</a:t>
            </a:r>
            <a:r>
              <a:rPr lang="ko-KR" altLang="en-US" dirty="0" smtClean="0">
                <a:sym typeface="Wingdings" pitchFamily="2" charset="2"/>
              </a:rPr>
              <a:t> 변환하는 기법들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dirty="0"/>
              <a:t>6.6.1</a:t>
            </a:r>
            <a:r>
              <a:rPr lang="ko-KR" altLang="en-US" smtClean="0"/>
              <a:t>절</a:t>
            </a:r>
            <a:r>
              <a:rPr lang="en-US" altLang="ko-KR" smtClean="0"/>
              <a:t>) – </a:t>
            </a:r>
            <a:r>
              <a:rPr lang="ko-KR" altLang="en-US" sz="1200" smtClean="0"/>
              <a:t>주성분 분석</a:t>
            </a:r>
            <a:r>
              <a:rPr lang="en-US" altLang="ko-KR" sz="1200" smtClean="0"/>
              <a:t>: </a:t>
            </a:r>
            <a:r>
              <a:rPr lang="ko-KR" altLang="en-US" sz="1200" smtClean="0"/>
              <a:t>정보 손실을 최소로 유지하면서 </a:t>
            </a:r>
            <a:r>
              <a:rPr lang="en-US" altLang="ko-KR" sz="1200" smtClean="0"/>
              <a:t>4</a:t>
            </a:r>
            <a:r>
              <a:rPr lang="ko-KR" altLang="en-US" sz="1200" smtClean="0"/>
              <a:t>차원 특징 공간을 </a:t>
            </a:r>
            <a:r>
              <a:rPr lang="en-US" altLang="ko-KR" sz="1200" smtClean="0"/>
              <a:t>2</a:t>
            </a:r>
            <a:r>
              <a:rPr lang="ko-KR" altLang="en-US" sz="1200" smtClean="0"/>
              <a:t>차원 또는 </a:t>
            </a:r>
            <a:r>
              <a:rPr lang="en-US" altLang="ko-KR" sz="1200" smtClean="0"/>
              <a:t>3</a:t>
            </a:r>
            <a:r>
              <a:rPr lang="ko-KR" altLang="en-US" sz="1200" smtClean="0"/>
              <a:t>차원으로 축소한 다음 하나의 공간에 그릴 수 있음</a:t>
            </a:r>
            <a:r>
              <a:rPr lang="en-US" altLang="ko-KR" sz="1200" smtClean="0"/>
              <a:t>.</a:t>
            </a:r>
            <a:endParaRPr lang="en-US" altLang="ko-KR" dirty="0" smtClean="0"/>
          </a:p>
          <a:p>
            <a:pPr marL="2667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3737992" cy="40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708920"/>
            <a:ext cx="2880320" cy="792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가시화를 하면 모델 선택</a:t>
            </a:r>
            <a:r>
              <a:rPr lang="en-US" altLang="ko-KR" sz="1200" smtClean="0"/>
              <a:t>, </a:t>
            </a:r>
            <a:r>
              <a:rPr lang="ko-KR" altLang="en-US" sz="1200" smtClean="0"/>
              <a:t>학습 알고리즘 선택</a:t>
            </a:r>
            <a:r>
              <a:rPr lang="en-US" altLang="ko-KR" sz="1200" smtClean="0"/>
              <a:t>, </a:t>
            </a:r>
            <a:r>
              <a:rPr lang="ko-KR" altLang="en-US" sz="1200" smtClean="0"/>
              <a:t>자질 선택 등 중요한 의사결정에 큰 도움을 준다</a:t>
            </a:r>
            <a:r>
              <a:rPr lang="en-US" altLang="ko-KR" sz="1200" smtClean="0"/>
              <a:t>.</a:t>
            </a:r>
            <a:endParaRPr lang="ko-KR" altLang="ko-KR" sz="1200"/>
          </a:p>
        </p:txBody>
      </p:sp>
    </p:spTree>
    <p:extLst>
      <p:ext uri="{BB962C8B-B14F-4D97-AF65-F5344CB8AC3E}">
        <p14:creationId xmlns:p14="http://schemas.microsoft.com/office/powerpoint/2010/main" val="7520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 smtClean="0"/>
                  <a:t>선형 회귀 문제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1-4]: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의 직선 모델을 사용하므로 두 개의 </a:t>
                </a:r>
                <a:r>
                  <a:rPr lang="ko-KR" altLang="en-US" dirty="0"/>
                  <a:t>매</a:t>
                </a:r>
                <a:r>
                  <a:rPr lang="ko-KR" altLang="en-US" dirty="0" smtClean="0"/>
                  <a:t>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63293"/>
            <a:ext cx="326167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 함수</a:t>
                </a:r>
                <a:r>
                  <a:rPr lang="en-US" altLang="ko-KR" baseline="30000" dirty="0" smtClean="0"/>
                  <a:t>objective function (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비용 함수</a:t>
                </a:r>
                <a:r>
                  <a:rPr lang="en-US" altLang="ko-KR" baseline="30000" dirty="0" smtClean="0"/>
                  <a:t>cost function</a:t>
                </a:r>
                <a:r>
                  <a:rPr lang="en-US" altLang="ko-KR" dirty="0" smtClean="0"/>
                  <a:t>)</a:t>
                </a: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은 선형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회귀를 위한 목적 함수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 예측함수의 출력</a:t>
                </a:r>
                <a:r>
                  <a:rPr lang="en-US" altLang="ko-KR" dirty="0" smtClean="0"/>
                  <a:t>,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예측함수가 맞추어야 하는 </a:t>
                </a:r>
                <a:r>
                  <a:rPr lang="ko-KR" altLang="en-US" dirty="0" err="1" smtClean="0"/>
                  <a:t>목푯값이므로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 smtClean="0"/>
                  <a:t>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오차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을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 smtClean="0">
                    <a:solidFill>
                      <a:srgbClr val="0000FF"/>
                    </a:solidFill>
                  </a:rPr>
                  <a:t>MSE(mean squared error)</a:t>
                </a:r>
                <a:r>
                  <a:rPr lang="ko-KR" altLang="en-US" dirty="0" smtClean="0"/>
                  <a:t>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 smtClean="0"/>
                  <a:t>로 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</a:t>
                </a:r>
                <a:r>
                  <a:rPr lang="ko-KR" altLang="en-US" dirty="0" smtClean="0"/>
                  <a:t>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최적해 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en-US" altLang="ko-KR" baseline="30000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&gt;</m:t>
                    </m:r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096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3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𝕐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초기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0.1,4.0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라 가정</a:t>
                </a:r>
                <a:r>
                  <a:rPr lang="en-US" altLang="ko-KR" baseline="30000" dirty="0" smtClean="0"/>
                  <a:t> 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  <a:blipFill rotWithShape="1">
                <a:blip r:embed="rId4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724128" y="3652949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1.1.1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학습이란</a:t>
            </a:r>
            <a:r>
              <a:rPr lang="en-US" altLang="ko-KR" dirty="0" smtClean="0"/>
              <a:t>? &lt;</a:t>
            </a:r>
            <a:r>
              <a:rPr lang="ko-KR" altLang="en-US" dirty="0" smtClean="0"/>
              <a:t>표준국어대사전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endParaRPr lang="en-US" altLang="ko-KR" smtClean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인공지능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초창기 </a:t>
            </a:r>
            <a:r>
              <a:rPr lang="ko-KR" altLang="en-US" dirty="0" err="1" smtClean="0"/>
              <a:t>사무엘의</a:t>
            </a:r>
            <a:r>
              <a:rPr lang="ko-KR" altLang="en-US" dirty="0" smtClean="0"/>
              <a:t> 정의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48872" cy="5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7848872" cy="80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 </a:t>
                </a:r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을</a:t>
                </a:r>
                <a:r>
                  <a:rPr lang="ko-KR" altLang="en-US" dirty="0" smtClean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되었다고 가정</a:t>
                </a:r>
                <a:r>
                  <a:rPr lang="en-US" altLang="ko-KR" baseline="30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/>
                  <a:t>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ko-KR" altLang="en-US" dirty="0"/>
                  <a:t>되었다고 </a:t>
                </a:r>
                <a:r>
                  <a:rPr lang="ko-KR" altLang="en-US" dirty="0" smtClean="0"/>
                  <a:t>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ko-KR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=0.0</m:t>
                    </m:r>
                  </m:oMath>
                </a14:m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최적값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dirty="0" smtClean="0"/>
                  <a:t>이 됨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  <a:blipFill rotWithShape="1">
                <a:blip r:embed="rId3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364088" y="2496870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5"/>
            <a:ext cx="6301730" cy="22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" y="1916832"/>
            <a:ext cx="440353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smtClean="0">
                <a:solidFill>
                  <a:srgbClr val="0000FF"/>
                </a:solidFill>
              </a:rPr>
              <a:t>수치적 </a:t>
            </a:r>
            <a:r>
              <a:rPr lang="ko-KR" altLang="en-US" smtClean="0">
                <a:solidFill>
                  <a:srgbClr val="0000FF"/>
                </a:solidFill>
              </a:rPr>
              <a:t>방법</a:t>
            </a:r>
            <a:r>
              <a:rPr lang="en-US" altLang="ko-KR" smtClean="0">
                <a:solidFill>
                  <a:srgbClr val="0000FF"/>
                </a:solidFill>
              </a:rPr>
              <a:t>(numerical method)</a:t>
            </a:r>
            <a:r>
              <a:rPr lang="ko-KR" altLang="en-US" smtClean="0"/>
              <a:t>으로 </a:t>
            </a:r>
            <a:r>
              <a:rPr lang="ko-KR" altLang="en-US" dirty="0" smtClean="0"/>
              <a:t>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204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7" y="3573016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70526" y="2780928"/>
            <a:ext cx="5049946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목적함수는 기계 학습이 최적의 성능을 찾아가는 데 등대 같은 역할을 한다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기계학습 알고리즘은 미분을 사용하여 목적함숫값이 작아지는 방향을 찾아 매개변숫값을 조정하는 일은 반복한다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이처럼 작은 개선을 반복하여 최적해를 찾아가는 방법을 수치적 방법이라 한다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5536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556792"/>
            <a:ext cx="4104456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b="1" smtClean="0"/>
              <a:t>수치적 방법 </a:t>
            </a:r>
            <a:r>
              <a:rPr lang="en-US" altLang="ko-KR" b="1" smtClean="0"/>
              <a:t>(numerical method)</a:t>
            </a:r>
            <a:endParaRPr lang="ko-KR" altLang="en-US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716016" y="1556792"/>
            <a:ext cx="4104456" cy="6480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b="1" smtClean="0"/>
              <a:t>분석적 </a:t>
            </a:r>
            <a:r>
              <a:rPr lang="ko-KR" altLang="en-US" b="1" smtClean="0"/>
              <a:t>방법 </a:t>
            </a:r>
            <a:r>
              <a:rPr lang="en-US" altLang="ko-KR" b="1" smtClean="0"/>
              <a:t>(analytical method)</a:t>
            </a:r>
            <a:endParaRPr lang="ko-KR" altLang="en-US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67544" y="2708920"/>
            <a:ext cx="3528392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200" smtClean="0"/>
              <a:t>작은 개선을 반복하여 최적해를 찾아가는 방법</a:t>
            </a:r>
            <a:endParaRPr lang="ko-KR" altLang="en-US" sz="1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788024" y="2708920"/>
            <a:ext cx="3672408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200" smtClean="0"/>
              <a:t>훈련집합의 모든 샘플을 대입하여 한꺼번에 최적해를 구하는 방식 </a:t>
            </a:r>
            <a:r>
              <a:rPr lang="en-US" altLang="ko-KR" sz="1200" smtClean="0"/>
              <a:t>(</a:t>
            </a:r>
            <a:r>
              <a:rPr lang="ko-KR" altLang="en-US" sz="1200" smtClean="0"/>
              <a:t>도함수를</a:t>
            </a:r>
            <a:r>
              <a:rPr lang="en-US" altLang="ko-KR" sz="1200"/>
              <a:t> </a:t>
            </a:r>
            <a:r>
              <a:rPr lang="en-US" altLang="ko-KR" sz="1200" smtClean="0"/>
              <a:t>0</a:t>
            </a:r>
            <a:r>
              <a:rPr lang="ko-KR" altLang="en-US" sz="1200" smtClean="0"/>
              <a:t>으로 둬서 해를 찾음</a:t>
            </a:r>
            <a:r>
              <a:rPr lang="en-US" altLang="ko-KR" sz="1200" smtClean="0"/>
              <a:t>)</a:t>
            </a:r>
            <a:endParaRPr lang="ko-KR" altLang="en-US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67544" y="3212976"/>
            <a:ext cx="3528392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200" smtClean="0"/>
              <a:t>대부분 딥러닝 모델들이 사용</a:t>
            </a:r>
            <a:endParaRPr lang="ko-KR" altLang="en-US" sz="12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212976"/>
            <a:ext cx="3528392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1200" smtClean="0"/>
              <a:t>선형 회귀나 주성분 분석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9669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좀더 현실적인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지금까지는 데이터가 선형을 이루는 아주 단순한 상황을 고려함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세계는 선형이 아니며 잡음이 섞임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비선형</a:t>
            </a:r>
            <a:r>
              <a:rPr lang="ko-KR" altLang="en-US" dirty="0" smtClean="0">
                <a:sym typeface="Wingdings" pitchFamily="2" charset="2"/>
              </a:rPr>
              <a:t> 모델이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105894" cy="33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187624" y="2492896"/>
            <a:ext cx="7056784" cy="208823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1.5.1 </a:t>
            </a:r>
            <a:r>
              <a:rPr lang="ko-KR" altLang="en-US" b="1" dirty="0" smtClean="0"/>
              <a:t>과소적합과 과잉적합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1.5.2 </a:t>
            </a:r>
            <a:r>
              <a:rPr lang="ko-KR" altLang="en-US" b="1" dirty="0" smtClean="0"/>
              <a:t>바이어스와 분산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1.5.3 </a:t>
            </a:r>
            <a:r>
              <a:rPr lang="ko-KR" altLang="en-US" b="1" dirty="0" smtClean="0"/>
              <a:t>검증집합과 교차검증을 이용한 모델 선택 알고리즘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 smtClean="0"/>
              <a:t>1.5.4 </a:t>
            </a:r>
            <a:r>
              <a:rPr lang="ko-KR" altLang="en-US" b="1" dirty="0" smtClean="0"/>
              <a:t>모델 선택의 한계와 현실적인 해결책</a:t>
            </a:r>
            <a:endParaRPr lang="en-US" altLang="ko-KR" b="1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baseline="30000" dirty="0" smtClean="0"/>
          </a:p>
          <a:p>
            <a:pPr lvl="1">
              <a:lnSpc>
                <a:spcPct val="150000"/>
              </a:lnSpc>
            </a:pPr>
            <a:endParaRPr lang="en-US" altLang="ko-KR" b="1" baseline="30000" dirty="0" smtClean="0"/>
          </a:p>
          <a:p>
            <a:pPr lvl="1">
              <a:lnSpc>
                <a:spcPct val="150000"/>
              </a:lnSpc>
            </a:pPr>
            <a:endParaRPr lang="en-US" altLang="ko-KR" b="1" baseline="30000" dirty="0"/>
          </a:p>
          <a:p>
            <a:pPr lvl="1">
              <a:lnSpc>
                <a:spcPct val="150000"/>
              </a:lnSpc>
            </a:pPr>
            <a:endParaRPr lang="en-US" altLang="ko-KR" b="1" baseline="30000" dirty="0" smtClean="0"/>
          </a:p>
          <a:p>
            <a:pPr lvl="1">
              <a:lnSpc>
                <a:spcPct val="150000"/>
              </a:lnSpc>
            </a:pPr>
            <a:endParaRPr lang="en-US" altLang="ko-KR" b="1" baseline="30000" dirty="0"/>
          </a:p>
          <a:p>
            <a:pPr lvl="1">
              <a:lnSpc>
                <a:spcPct val="150000"/>
              </a:lnSpc>
            </a:pPr>
            <a:endParaRPr lang="en-US" altLang="ko-KR" b="1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/>
            <a:endParaRPr lang="en-US" altLang="ko-KR" b="1" dirty="0"/>
          </a:p>
          <a:p>
            <a:pPr lvl="1"/>
            <a:endParaRPr lang="en-US" altLang="ko-KR" b="1" dirty="0" smtClean="0"/>
          </a:p>
          <a:p>
            <a:pPr lvl="1">
              <a:lnSpc>
                <a:spcPct val="20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213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1.13]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smtClean="0"/>
              <a:t>모델은 </a:t>
            </a:r>
            <a:r>
              <a:rPr lang="ko-KR" altLang="en-US" smtClean="0">
                <a:solidFill>
                  <a:srgbClr val="0000FF"/>
                </a:solidFill>
              </a:rPr>
              <a:t>과소적합</a:t>
            </a:r>
            <a:r>
              <a:rPr lang="en-US" altLang="ko-KR" smtClean="0">
                <a:solidFill>
                  <a:srgbClr val="0000FF"/>
                </a:solidFill>
              </a:rPr>
              <a:t>(underfitting)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모델의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용량이 작아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오차가 클 수밖에 없는 현상</a:t>
            </a:r>
            <a:endParaRPr lang="en-US" altLang="ko-KR" dirty="0" smtClean="0"/>
          </a:p>
          <a:p>
            <a:r>
              <a:rPr lang="ko-KR" altLang="en-US" dirty="0" smtClean="0"/>
              <a:t>비선형 모델을 사용하는 대안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차는 다항식 곡선을 선택한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비해 오차가 크게 감소함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0112" y="1484784"/>
            <a:ext cx="302433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나름 자기 기준에서는 최적해를 찾았지만 </a:t>
            </a:r>
            <a:r>
              <a:rPr lang="en-US" altLang="ko-KR" sz="1100" smtClean="0"/>
              <a:t>‘</a:t>
            </a:r>
            <a:r>
              <a:rPr lang="ko-KR" altLang="en-US" sz="1100" smtClean="0"/>
              <a:t>모델의 용량이</a:t>
            </a:r>
            <a:r>
              <a:rPr lang="en-US" altLang="ko-KR" sz="1100" smtClean="0"/>
              <a:t>’ </a:t>
            </a:r>
            <a:r>
              <a:rPr lang="ko-KR" altLang="en-US" sz="1100" smtClean="0"/>
              <a:t>작아서 큰 오차가 생김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  <p:sp>
        <p:nvSpPr>
          <p:cNvPr id="6" name="TextBox 5"/>
          <p:cNvSpPr txBox="1"/>
          <p:nvPr/>
        </p:nvSpPr>
        <p:spPr>
          <a:xfrm>
            <a:off x="6399624" y="2276872"/>
            <a:ext cx="22322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모델이 복잡해지는 대신 추정해야되는 매개변수가 증가한다</a:t>
            </a:r>
            <a:endParaRPr lang="ko-KR" altLang="ko-KR" sz="1100"/>
          </a:p>
        </p:txBody>
      </p:sp>
      <p:sp>
        <p:nvSpPr>
          <p:cNvPr id="7" name="TextBox 6"/>
          <p:cNvSpPr txBox="1"/>
          <p:nvPr/>
        </p:nvSpPr>
        <p:spPr>
          <a:xfrm>
            <a:off x="3203848" y="5877272"/>
            <a:ext cx="316835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smtClean="0"/>
              <a:t>1</a:t>
            </a:r>
            <a:r>
              <a:rPr lang="ko-KR" altLang="en-US" sz="1100" smtClean="0"/>
              <a:t>차</a:t>
            </a:r>
            <a:r>
              <a:rPr lang="en-US" altLang="ko-KR" sz="1100" smtClean="0"/>
              <a:t>, 2</a:t>
            </a:r>
            <a:r>
              <a:rPr lang="ko-KR" altLang="en-US" sz="1100" smtClean="0"/>
              <a:t>차는 과소적합이고 </a:t>
            </a:r>
            <a:r>
              <a:rPr lang="en-US" altLang="ko-KR" sz="1100" smtClean="0"/>
              <a:t>12</a:t>
            </a:r>
            <a:r>
              <a:rPr lang="ko-KR" altLang="en-US" sz="1100" smtClean="0"/>
              <a:t>차는 과잉적합이다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따라서</a:t>
            </a:r>
            <a:r>
              <a:rPr lang="en-US" altLang="ko-KR" sz="1100" smtClean="0"/>
              <a:t>, 3</a:t>
            </a:r>
            <a:r>
              <a:rPr lang="ko-KR" altLang="en-US" sz="1100" smtClean="0"/>
              <a:t>차</a:t>
            </a:r>
            <a:r>
              <a:rPr lang="en-US" altLang="ko-KR" sz="1100" smtClean="0"/>
              <a:t>, 4</a:t>
            </a:r>
            <a:r>
              <a:rPr lang="ko-KR" altLang="en-US" sz="1100" smtClean="0"/>
              <a:t>차가 적합한 모델이라 볼 수 있다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7163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FF"/>
                </a:solidFill>
              </a:rPr>
              <a:t>과잉적합</a:t>
            </a:r>
            <a:r>
              <a:rPr lang="en-US" altLang="ko-KR" smtClean="0">
                <a:solidFill>
                  <a:srgbClr val="0000FF"/>
                </a:solidFill>
              </a:rPr>
              <a:t>(overfitting)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차 다항식 곡선을 채택한다면 훈련집합에 대해 거의 완벽하게 근사화함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예측한다면 큰 문제 발생 </a:t>
            </a:r>
            <a:endParaRPr lang="en-US" altLang="ko-KR" dirty="0" smtClean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 smtClean="0"/>
              <a:t>에서 빨간 막대 근방을 예측해야 하지만 빨간 점을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이유는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용량이 크기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과잉적합 현상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적절한 용량의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모델을 선택하는 모델 선택 작업이 필요함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3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차 다항식 모델의 비교 관찰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1~2</a:t>
            </a:r>
            <a:r>
              <a:rPr lang="ko-KR" altLang="en-US" dirty="0" smtClean="0"/>
              <a:t>차는 훈련집합과 테스트집합 모두 낮은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12</a:t>
            </a:r>
            <a:r>
              <a:rPr lang="ko-KR" altLang="en-US" dirty="0" smtClean="0"/>
              <a:t>차는 훈련집합에 높은 성능을 보이나 테스트집합에서는 낮은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3~4</a:t>
            </a:r>
            <a:r>
              <a:rPr lang="ko-KR" altLang="en-US" dirty="0" smtClean="0">
                <a:sym typeface="Wingdings" pitchFamily="2" charset="2"/>
              </a:rPr>
              <a:t>차는 훈련집합에 대해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차보다 낮겠지만 테스트집합에는 높은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훈련집합을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dirty="0" smtClean="0">
                <a:sym typeface="Wingdings" pitchFamily="2" charset="2"/>
              </a:rPr>
              <a:t>하여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</a:t>
            </a:r>
            <a:r>
              <a:rPr lang="en-US" altLang="ko-KR" dirty="0" smtClean="0">
                <a:sym typeface="Wingdings" pitchFamily="2" charset="2"/>
              </a:rPr>
              <a:t>~12</a:t>
            </a:r>
            <a:r>
              <a:rPr lang="ko-KR" altLang="en-US" dirty="0" smtClean="0">
                <a:sym typeface="Wingdings" pitchFamily="2" charset="2"/>
              </a:rPr>
              <a:t>차에 적용하는 실험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차는 매번 큰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비슷한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차는 매번 작은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크게 다른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복잡한 모델은 바이어스는 작고 분산은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4" y="3356992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96" y="188640"/>
            <a:ext cx="504056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훈련집합이 여러 개 있다고 생각해도 되고</a:t>
            </a:r>
            <a:r>
              <a:rPr lang="en-US" altLang="ko-KR" sz="1100" smtClean="0"/>
              <a:t>. Line</a:t>
            </a:r>
            <a:r>
              <a:rPr lang="ko-KR" altLang="en-US" sz="1100" smtClean="0"/>
              <a:t>을 여러 번 </a:t>
            </a:r>
            <a:r>
              <a:rPr lang="en-US" altLang="ko-KR" sz="1100" smtClean="0"/>
              <a:t>fitting</a:t>
            </a:r>
            <a:r>
              <a:rPr lang="ko-KR" altLang="en-US" sz="1100" smtClean="0"/>
              <a:t>한다 봐도 되겠는데</a:t>
            </a:r>
            <a:r>
              <a:rPr lang="en-US" altLang="ko-KR" sz="1100" smtClean="0"/>
              <a:t>? </a:t>
            </a:r>
            <a:r>
              <a:rPr lang="ko-KR" altLang="en-US" sz="1100" smtClean="0"/>
              <a:t>어차피 랜덤 초기화로 인해 매번마다 </a:t>
            </a:r>
            <a:r>
              <a:rPr lang="en-US" altLang="ko-KR" sz="1100" smtClean="0"/>
              <a:t>fitted line</a:t>
            </a:r>
            <a:r>
              <a:rPr lang="ko-KR" altLang="en-US" sz="1100" smtClean="0"/>
              <a:t>의 모양이 바뀔테니</a:t>
            </a:r>
            <a:r>
              <a:rPr lang="en-US" altLang="ko-KR" sz="1100" smtClean="0"/>
              <a:t>..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472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71247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1" y="4623575"/>
            <a:ext cx="7776865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b="1"/>
              <a:t>High </a:t>
            </a:r>
            <a:r>
              <a:rPr lang="en-US" altLang="ko-KR" sz="1100" b="1" smtClean="0"/>
              <a:t>Bias</a:t>
            </a:r>
            <a:r>
              <a:rPr lang="en-US" altLang="ko-KR" sz="1100" smtClean="0"/>
              <a:t>: </a:t>
            </a:r>
            <a:r>
              <a:rPr lang="ko-KR" altLang="en-US" sz="1100" smtClean="0"/>
              <a:t>데이터 생성 과정 </a:t>
            </a:r>
            <a:r>
              <a:rPr lang="en-US" altLang="ko-KR" sz="1100" smtClean="0"/>
              <a:t>(data generation process)</a:t>
            </a:r>
            <a:r>
              <a:rPr lang="ko-KR" altLang="en-US" sz="1100" smtClean="0"/>
              <a:t>과 모델 사이에 큰 차이가 있는 경우</a:t>
            </a:r>
            <a:r>
              <a:rPr lang="en-US" altLang="ko-KR" sz="1100" smtClean="0"/>
              <a:t>; 2</a:t>
            </a:r>
            <a:r>
              <a:rPr lang="ko-KR" altLang="en-US" sz="1100" smtClean="0"/>
              <a:t>차 모델은 바이어스가 크다</a:t>
            </a:r>
            <a:r>
              <a:rPr lang="en-US" altLang="ko-KR" sz="1100" smtClean="0"/>
              <a:t>.</a:t>
            </a:r>
          </a:p>
          <a:p>
            <a:r>
              <a:rPr lang="en-US" altLang="ko-KR" sz="1100" b="1" smtClean="0"/>
              <a:t>Low</a:t>
            </a:r>
            <a:r>
              <a:rPr lang="en-US" altLang="ko-KR" sz="1100" smtClean="0"/>
              <a:t> </a:t>
            </a:r>
            <a:r>
              <a:rPr lang="en-US" altLang="ko-KR" sz="1100" b="1" smtClean="0"/>
              <a:t>Variance</a:t>
            </a:r>
            <a:r>
              <a:rPr lang="en-US" altLang="ko-KR" sz="1100" smtClean="0"/>
              <a:t>: </a:t>
            </a:r>
            <a:r>
              <a:rPr lang="ko-KR" altLang="en-US" sz="1100" smtClean="0"/>
              <a:t>훈련집합이 바뀌더라도 학습 결과로 얻은 곡선들이 비슷하다 </a:t>
            </a:r>
            <a:endParaRPr lang="ko-KR" altLang="ko-KR" sz="1100"/>
          </a:p>
        </p:txBody>
      </p:sp>
      <p:sp>
        <p:nvSpPr>
          <p:cNvPr id="7" name="TextBox 6"/>
          <p:cNvSpPr txBox="1"/>
          <p:nvPr/>
        </p:nvSpPr>
        <p:spPr>
          <a:xfrm>
            <a:off x="539552" y="5559679"/>
            <a:ext cx="7776865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b="1" smtClean="0"/>
              <a:t>High</a:t>
            </a:r>
            <a:r>
              <a:rPr lang="en-US" altLang="ko-KR" sz="1100" smtClean="0"/>
              <a:t> </a:t>
            </a:r>
            <a:r>
              <a:rPr lang="en-US" altLang="ko-KR" sz="1100" b="1" smtClean="0"/>
              <a:t>Variance</a:t>
            </a:r>
            <a:r>
              <a:rPr lang="en-US" altLang="ko-KR" sz="1100" smtClean="0"/>
              <a:t>: </a:t>
            </a:r>
            <a:r>
              <a:rPr lang="ko-KR" altLang="en-US" sz="1100" smtClean="0"/>
              <a:t>훈련집합이 바뀔 때마다 모양이 크게 요동치는 경우</a:t>
            </a:r>
            <a:endParaRPr lang="en-US" altLang="ko-KR" sz="1100" smtClean="0"/>
          </a:p>
          <a:p>
            <a:r>
              <a:rPr lang="en-US" altLang="ko-KR" sz="1100" b="1" smtClean="0"/>
              <a:t>Low</a:t>
            </a:r>
            <a:r>
              <a:rPr lang="en-US" altLang="ko-KR" sz="1100" smtClean="0"/>
              <a:t> </a:t>
            </a:r>
            <a:r>
              <a:rPr lang="en-US" altLang="ko-KR" sz="1100" b="1" smtClean="0"/>
              <a:t>Bias</a:t>
            </a:r>
            <a:r>
              <a:rPr lang="en-US" altLang="ko-KR" sz="1100" smtClean="0"/>
              <a:t>: </a:t>
            </a:r>
            <a:r>
              <a:rPr lang="ko-KR" altLang="en-US" sz="1100" smtClean="0"/>
              <a:t>데이터 생성 과정으로 얻어진 여러 개의 훈련집합들과 모델 사이에 큰 차이가 없는 경우 </a:t>
            </a:r>
            <a:endParaRPr lang="ko-KR" altLang="ko-KR" sz="1100"/>
          </a:p>
        </p:txBody>
      </p:sp>
      <p:sp>
        <p:nvSpPr>
          <p:cNvPr id="8" name="TextBox 7"/>
          <p:cNvSpPr txBox="1"/>
          <p:nvPr/>
        </p:nvSpPr>
        <p:spPr>
          <a:xfrm>
            <a:off x="539552" y="5199639"/>
            <a:ext cx="712879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대체로 단순한 모델일수록 바이어스는 크고 분산은 작다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반대로 복잡한 모델은 바이어스는 작고 분산은 크다</a:t>
            </a:r>
            <a:endParaRPr lang="ko-KR" altLang="ko-KR" sz="1100"/>
          </a:p>
        </p:txBody>
      </p:sp>
      <p:sp>
        <p:nvSpPr>
          <p:cNvPr id="9" name="TextBox 8"/>
          <p:cNvSpPr txBox="1"/>
          <p:nvPr/>
        </p:nvSpPr>
        <p:spPr>
          <a:xfrm>
            <a:off x="539553" y="6135743"/>
            <a:ext cx="5040559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바이어스와 분산은 </a:t>
            </a:r>
            <a:r>
              <a:rPr lang="en-US" altLang="ko-KR" sz="1100" smtClean="0"/>
              <a:t>trade-off</a:t>
            </a:r>
            <a:r>
              <a:rPr lang="ko-KR" altLang="en-US" sz="1100" smtClean="0"/>
              <a:t>관계가 있으므로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바이어스 희생을 최소로 유지하면서 분산을 최대로 낮추는 전략을 써야 한다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  <p:sp>
        <p:nvSpPr>
          <p:cNvPr id="10" name="TextBox 9"/>
          <p:cNvSpPr txBox="1"/>
          <p:nvPr/>
        </p:nvSpPr>
        <p:spPr>
          <a:xfrm>
            <a:off x="539553" y="1052736"/>
            <a:ext cx="777686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바이어스와 분산을 설명하기 위해 데이터 생성 과정</a:t>
            </a:r>
            <a:r>
              <a:rPr lang="en-US" altLang="ko-KR" sz="1100" smtClean="0"/>
              <a:t>(data generation process) </a:t>
            </a:r>
            <a:r>
              <a:rPr lang="ko-KR" altLang="en-US" sz="1100" smtClean="0"/>
              <a:t>개념이 필요하다</a:t>
            </a:r>
            <a:r>
              <a:rPr lang="en-US" altLang="ko-KR" sz="1100" smtClean="0"/>
              <a:t>. </a:t>
            </a:r>
            <a:r>
              <a:rPr lang="ko-KR" altLang="en-US" sz="1100" smtClean="0"/>
              <a:t>하나의 훈련집합이 아니라</a:t>
            </a:r>
            <a:r>
              <a:rPr lang="en-US" altLang="ko-KR" sz="1100" smtClean="0"/>
              <a:t>, </a:t>
            </a:r>
            <a:r>
              <a:rPr lang="ko-KR" altLang="en-US" sz="1100" smtClean="0"/>
              <a:t>데이터 생성 과정에서 얻어진 여러 개의 훈련집합들이 필요하다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190157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1.1.1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현대적 정의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1" y="2604460"/>
            <a:ext cx="8024961" cy="225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8" y="2060848"/>
            <a:ext cx="8054840" cy="5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5445224"/>
            <a:ext cx="2664296" cy="3600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공통 용어</a:t>
            </a:r>
            <a:r>
              <a:rPr lang="en-US" altLang="ko-KR" sz="1200" smtClean="0"/>
              <a:t>: </a:t>
            </a:r>
            <a:r>
              <a:rPr lang="ko-KR" altLang="en-US" sz="1200" smtClean="0"/>
              <a:t>경험</a:t>
            </a:r>
            <a:r>
              <a:rPr lang="en-US" altLang="ko-KR" sz="1200" smtClean="0"/>
              <a:t>, </a:t>
            </a:r>
            <a:r>
              <a:rPr lang="ko-KR" altLang="en-US" sz="1200" smtClean="0"/>
              <a:t>성능</a:t>
            </a:r>
            <a:r>
              <a:rPr lang="en-US" altLang="ko-KR" sz="1200"/>
              <a:t> </a:t>
            </a:r>
            <a:r>
              <a:rPr lang="ko-KR" altLang="en-US" sz="1200" smtClean="0"/>
              <a:t>개선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컴퓨터</a:t>
            </a:r>
            <a:r>
              <a:rPr lang="en-US" altLang="ko-KR" sz="1200" smtClean="0"/>
              <a:t> </a:t>
            </a:r>
            <a:endParaRPr lang="ko-KR" altLang="en-US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5576" y="5949280"/>
            <a:ext cx="4320480" cy="7200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기계학습이란</a:t>
            </a:r>
            <a:r>
              <a:rPr lang="en-US" altLang="ko-KR" sz="1200" smtClean="0"/>
              <a:t>? </a:t>
            </a:r>
          </a:p>
          <a:p>
            <a:r>
              <a:rPr lang="ko-KR" altLang="en-US" sz="1200" smtClean="0"/>
              <a:t>특정한 응용분야에서 발생하는 데이터</a:t>
            </a:r>
            <a:r>
              <a:rPr lang="en-US" altLang="ko-KR" sz="1200" smtClean="0"/>
              <a:t>(</a:t>
            </a:r>
            <a:r>
              <a:rPr lang="ko-KR" altLang="en-US" sz="1200" smtClean="0"/>
              <a:t>경험</a:t>
            </a:r>
            <a:r>
              <a:rPr lang="en-US" altLang="ko-KR" sz="1200" smtClean="0"/>
              <a:t>)</a:t>
            </a:r>
            <a:r>
              <a:rPr lang="ko-KR" altLang="en-US" sz="1200" smtClean="0"/>
              <a:t>를 학습하여 높은 성능을 가질 수 있는 컴퓨터 프로그램을 만드는 작업</a:t>
            </a:r>
            <a:r>
              <a:rPr lang="en-US" altLang="ko-KR" sz="1200" smtClean="0"/>
              <a:t>.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0947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기계 학습의 목표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낮은 바이어스와 낮은 분산을 가진 </a:t>
            </a:r>
            <a:r>
              <a:rPr lang="ko-KR" altLang="en-US" dirty="0" err="1" smtClean="0">
                <a:sym typeface="Wingdings" pitchFamily="2" charset="2"/>
              </a:rPr>
              <a:t>예측기</a:t>
            </a:r>
            <a:r>
              <a:rPr lang="ko-KR" altLang="en-US" dirty="0" smtClean="0">
                <a:sym typeface="Wingdings" pitchFamily="2" charset="2"/>
              </a:rPr>
              <a:t> 제작이 목표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왼쪽 아래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하지만 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따라서 바이어스 희생을 최소로 유지하며 분산을 최대로 낮추는 전략 필요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156000" cy="296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9992" y="1988840"/>
            <a:ext cx="3240360" cy="5040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바이어스와 분산은 </a:t>
            </a:r>
            <a:r>
              <a:rPr lang="en-US" altLang="ko-KR" sz="1100" smtClean="0"/>
              <a:t>trade-off</a:t>
            </a:r>
            <a:r>
              <a:rPr lang="ko-KR" altLang="en-US" sz="1100" smtClean="0"/>
              <a:t>관계인데</a:t>
            </a:r>
            <a:r>
              <a:rPr lang="en-US" altLang="ko-KR" sz="1100" smtClean="0"/>
              <a:t>, </a:t>
            </a:r>
            <a:r>
              <a:rPr lang="ko-KR" altLang="en-US" sz="1100" smtClean="0"/>
              <a:t>높은 바이어스와 높은 분산의 경우는 드물지 않을까</a:t>
            </a:r>
            <a:r>
              <a:rPr lang="en-US" altLang="ko-KR" sz="1100" smtClean="0"/>
              <a:t>?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6491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>
                <a:sym typeface="Wingdings" pitchFamily="2" charset="2"/>
              </a:rPr>
              <a:t>검증집합</a:t>
            </a:r>
            <a:r>
              <a:rPr lang="en-US" altLang="ko-KR" smtClean="0">
                <a:sym typeface="Wingdings" pitchFamily="2" charset="2"/>
              </a:rPr>
              <a:t>(validation set)</a:t>
            </a:r>
            <a:r>
              <a:rPr lang="ko-KR" altLang="en-US" smtClean="0">
                <a:sym typeface="Wingdings" pitchFamily="2" charset="2"/>
              </a:rPr>
              <a:t>을 </a:t>
            </a:r>
            <a:r>
              <a:rPr lang="ko-KR" altLang="en-US" dirty="0" smtClean="0">
                <a:sym typeface="Wingdings" pitchFamily="2" charset="2"/>
              </a:rPr>
              <a:t>이용한 </a:t>
            </a:r>
            <a:r>
              <a:rPr lang="ko-KR" altLang="en-US" smtClean="0">
                <a:sym typeface="Wingdings" pitchFamily="2" charset="2"/>
              </a:rPr>
              <a:t>모델 </a:t>
            </a:r>
            <a:r>
              <a:rPr lang="ko-KR" altLang="en-US" smtClean="0">
                <a:sym typeface="Wingdings" pitchFamily="2" charset="2"/>
              </a:rPr>
              <a:t>선택</a:t>
            </a:r>
            <a:r>
              <a:rPr lang="en-US" altLang="ko-KR" smtClean="0">
                <a:sym typeface="Wingdings" pitchFamily="2" charset="2"/>
              </a:rPr>
              <a:t>(model selection)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훈련집합과 테스트집합과 다른 별도의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ko-KR" altLang="en-US" dirty="0" smtClean="0">
                <a:sym typeface="Wingdings" pitchFamily="2" charset="2"/>
              </a:rPr>
              <a:t>을 가진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886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232" y="2456892"/>
            <a:ext cx="155782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모델 선택 알고리즘 </a:t>
            </a:r>
            <a:r>
              <a:rPr lang="en-US" altLang="ko-KR" sz="1100" smtClean="0"/>
              <a:t>1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4241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교차검증</a:t>
            </a:r>
            <a:r>
              <a:rPr lang="en-US" altLang="ko-KR" baseline="30000" dirty="0" smtClean="0">
                <a:sym typeface="Wingdings" pitchFamily="2" charset="2"/>
              </a:rPr>
              <a:t>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비용 문제로 별도의 검증집합이 없는 상황에 유용한 모델 선택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718"/>
            <a:ext cx="6408192" cy="37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96" y="980729"/>
            <a:ext cx="25202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특히</a:t>
            </a:r>
            <a:r>
              <a:rPr lang="en-US" altLang="ko-KR" sz="1100" smtClean="0"/>
              <a:t>, </a:t>
            </a:r>
            <a:r>
              <a:rPr lang="ko-KR" altLang="en-US" sz="1100" smtClean="0"/>
              <a:t>데이터가 부족할 때 유용하다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  <p:sp>
        <p:nvSpPr>
          <p:cNvPr id="6" name="TextBox 5"/>
          <p:cNvSpPr txBox="1"/>
          <p:nvPr/>
        </p:nvSpPr>
        <p:spPr>
          <a:xfrm>
            <a:off x="5390437" y="2636912"/>
            <a:ext cx="155782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모델 선택 알고리즘 </a:t>
            </a:r>
            <a:r>
              <a:rPr lang="en-US" altLang="ko-KR" sz="1100" smtClean="0"/>
              <a:t>2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295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부트스트랩</a:t>
            </a:r>
            <a:r>
              <a:rPr lang="en-US" altLang="ko-KR" baseline="30000" dirty="0" smtClean="0"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이용한 샘플링 반복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771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20272" y="2242146"/>
            <a:ext cx="155782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모델 선택 알고리즘 </a:t>
            </a:r>
            <a:r>
              <a:rPr lang="en-US" altLang="ko-KR" sz="1100" smtClean="0"/>
              <a:t>3</a:t>
            </a:r>
            <a:endParaRPr lang="ko-KR" altLang="ko-KR" sz="1100"/>
          </a:p>
        </p:txBody>
      </p:sp>
      <p:sp>
        <p:nvSpPr>
          <p:cNvPr id="6" name="TextBox 5"/>
          <p:cNvSpPr txBox="1"/>
          <p:nvPr/>
        </p:nvSpPr>
        <p:spPr>
          <a:xfrm>
            <a:off x="755576" y="5589240"/>
            <a:ext cx="460851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부트스트랩이 </a:t>
            </a:r>
            <a:r>
              <a:rPr lang="en-US" altLang="ko-KR" sz="1100" smtClean="0"/>
              <a:t>Cross validation</a:t>
            </a:r>
            <a:r>
              <a:rPr lang="ko-KR" altLang="en-US" sz="1100" smtClean="0"/>
              <a:t>과 비슷하다</a:t>
            </a:r>
            <a:r>
              <a:rPr lang="en-US" altLang="ko-KR" sz="1100" smtClean="0"/>
              <a:t>.</a:t>
            </a:r>
          </a:p>
          <a:p>
            <a:r>
              <a:rPr lang="en-US" altLang="ko-KR" sz="1100" b="1" smtClean="0"/>
              <a:t>Cross</a:t>
            </a:r>
            <a:r>
              <a:rPr lang="en-US" altLang="ko-KR" sz="1100" smtClean="0"/>
              <a:t> </a:t>
            </a:r>
            <a:r>
              <a:rPr lang="en-US" altLang="ko-KR" sz="1100" b="1" smtClean="0"/>
              <a:t>validation</a:t>
            </a:r>
            <a:r>
              <a:rPr lang="en-US" altLang="ko-KR" sz="1100" smtClean="0"/>
              <a:t>: k</a:t>
            </a:r>
            <a:r>
              <a:rPr lang="ko-KR" altLang="en-US" sz="1100" smtClean="0"/>
              <a:t>조각으로 나누고</a:t>
            </a:r>
            <a:r>
              <a:rPr lang="en-US" altLang="ko-KR" sz="1100" smtClean="0"/>
              <a:t>, </a:t>
            </a:r>
            <a:r>
              <a:rPr lang="ko-KR" altLang="en-US" sz="1100" smtClean="0"/>
              <a:t>번갈아가면서 </a:t>
            </a:r>
            <a:r>
              <a:rPr lang="en-US" altLang="ko-KR" sz="1100" smtClean="0"/>
              <a:t>k</a:t>
            </a:r>
            <a:r>
              <a:rPr lang="ko-KR" altLang="en-US" sz="1100" smtClean="0"/>
              <a:t>회 실시한다</a:t>
            </a:r>
            <a:endParaRPr lang="en-US" altLang="ko-KR" sz="1100" smtClean="0"/>
          </a:p>
          <a:p>
            <a:r>
              <a:rPr lang="ko-KR" altLang="en-US" sz="1100" b="1" smtClean="0"/>
              <a:t>부트스트랩</a:t>
            </a:r>
            <a:r>
              <a:rPr lang="en-US" altLang="ko-KR" sz="1100" smtClean="0"/>
              <a:t>: </a:t>
            </a:r>
            <a:r>
              <a:rPr lang="ko-KR" altLang="en-US" sz="1100"/>
              <a:t> </a:t>
            </a:r>
            <a:r>
              <a:rPr lang="en-US" altLang="ko-KR" sz="1100" smtClean="0"/>
              <a:t>p</a:t>
            </a:r>
            <a:r>
              <a:rPr lang="ko-KR" altLang="en-US" sz="1100" smtClean="0"/>
              <a:t>비율로 랜덤샘플링하고</a:t>
            </a:r>
            <a:r>
              <a:rPr lang="en-US" altLang="ko-KR" sz="1100" smtClean="0"/>
              <a:t>,</a:t>
            </a:r>
            <a:r>
              <a:rPr lang="ko-KR" altLang="en-US" sz="1100" smtClean="0"/>
              <a:t> </a:t>
            </a:r>
            <a:r>
              <a:rPr lang="en-US" altLang="ko-KR" sz="1100" smtClean="0"/>
              <a:t>t</a:t>
            </a:r>
            <a:r>
              <a:rPr lang="ko-KR" altLang="en-US" sz="1100" smtClean="0"/>
              <a:t>회 반복 실시한다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7208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1-2, 1-3, 1-4]</a:t>
            </a:r>
            <a:r>
              <a:rPr lang="ko-KR" altLang="en-US" dirty="0" smtClean="0">
                <a:sym typeface="Wingdings" pitchFamily="2" charset="2"/>
              </a:rPr>
              <a:t>에서 모델 집합 </a:t>
            </a:r>
            <a:r>
              <a:rPr lang="el-GR" altLang="ko-KR" dirty="0" smtClean="0">
                <a:sym typeface="Wingdings" pitchFamily="2" charset="2"/>
              </a:rPr>
              <a:t>Ω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에서는 서로 다른 차수의 다항식이 </a:t>
            </a:r>
            <a:r>
              <a:rPr lang="el-GR" altLang="ko-KR" dirty="0" smtClean="0">
                <a:sym typeface="Wingdings" pitchFamily="2" charset="2"/>
              </a:rPr>
              <a:t>Ω</a:t>
            </a:r>
            <a:r>
              <a:rPr lang="ko-KR" altLang="en-US" dirty="0" smtClean="0">
                <a:sym typeface="Wingdings" pitchFamily="2" charset="2"/>
              </a:rPr>
              <a:t>인</a:t>
            </a:r>
            <a:r>
              <a:rPr lang="el-GR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현실에서는 아주 다양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</a:t>
            </a:r>
            <a:r>
              <a:rPr lang="en-US" altLang="ko-KR" dirty="0" smtClean="0">
                <a:sym typeface="Wingdings" pitchFamily="2" charset="2"/>
              </a:rPr>
              <a:t>(3,4,8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강화 학습</a:t>
            </a:r>
            <a:r>
              <a:rPr lang="en-US" altLang="ko-KR" dirty="0" smtClean="0">
                <a:sym typeface="Wingdings" pitchFamily="2" charset="2"/>
              </a:rPr>
              <a:t>(9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확률 </a:t>
            </a:r>
            <a:r>
              <a:rPr lang="ko-KR" altLang="en-US" dirty="0" err="1" smtClean="0">
                <a:sym typeface="Wingdings" pitchFamily="2" charset="2"/>
              </a:rPr>
              <a:t>그래피컬</a:t>
            </a:r>
            <a:r>
              <a:rPr lang="ko-KR" altLang="en-US" dirty="0" smtClean="0">
                <a:sym typeface="Wingdings" pitchFamily="2" charset="2"/>
              </a:rPr>
              <a:t> 모델</a:t>
            </a:r>
            <a:r>
              <a:rPr lang="en-US" altLang="ko-KR" dirty="0" smtClean="0">
                <a:sym typeface="Wingdings" pitchFamily="2" charset="2"/>
              </a:rPr>
              <a:t>(10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SVM(11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트리 분류기 </a:t>
            </a:r>
            <a:r>
              <a:rPr lang="en-US" altLang="ko-KR" dirty="0" smtClean="0">
                <a:sym typeface="Wingdings" pitchFamily="2" charset="2"/>
              </a:rPr>
              <a:t>(12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등이 선택 대상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신경망을 채택하더라도 </a:t>
            </a:r>
            <a:r>
              <a:rPr lang="en-US" altLang="ko-KR" dirty="0" smtClean="0">
                <a:sym typeface="Wingdings" pitchFamily="2" charset="2"/>
              </a:rPr>
              <a:t>MLP(3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깊은 </a:t>
            </a:r>
            <a:r>
              <a:rPr lang="en-US" altLang="ko-KR" dirty="0" smtClean="0">
                <a:sym typeface="Wingdings" pitchFamily="2" charset="2"/>
              </a:rPr>
              <a:t>MLP(4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CNN(4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 아주 많음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현실에서는 경험으로 큰 틀 선택한 후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CNN</a:t>
            </a:r>
            <a:r>
              <a:rPr lang="ko-KR" altLang="en-US" dirty="0" smtClean="0">
                <a:sym typeface="Wingdings" pitchFamily="2" charset="2"/>
              </a:rPr>
              <a:t>을 사용하기로 정한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개수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모멘툼</a:t>
            </a:r>
            <a:r>
              <a:rPr lang="ko-KR" altLang="en-US" dirty="0" smtClean="0">
                <a:sym typeface="Wingdings" pitchFamily="2" charset="2"/>
              </a:rPr>
              <a:t> 계수 등을 정하는데 모델 선택 알고리즘을 적용함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0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mtClean="0">
                <a:sym typeface="Wingdings" pitchFamily="2" charset="2"/>
              </a:rPr>
              <a:t>(</a:t>
            </a:r>
            <a:r>
              <a:rPr lang="ko-KR" altLang="en-US" smtClean="0">
                <a:sym typeface="Wingdings" pitchFamily="2" charset="2"/>
              </a:rPr>
              <a:t>데이터 생성 과정에 대한 지식이 없는 상황에서</a:t>
            </a:r>
            <a:r>
              <a:rPr lang="en-US" altLang="ko-KR" smtClean="0">
                <a:sym typeface="Wingdings" pitchFamily="2" charset="2"/>
              </a:rPr>
              <a:t>) </a:t>
            </a:r>
            <a:r>
              <a:rPr lang="ko-KR" altLang="en-US" smtClean="0">
                <a:sym typeface="Wingdings" pitchFamily="2" charset="2"/>
              </a:rPr>
              <a:t>이런 </a:t>
            </a:r>
            <a:r>
              <a:rPr lang="ko-KR" altLang="en-US" dirty="0" smtClean="0">
                <a:sym typeface="Wingdings" pitchFamily="2" charset="2"/>
              </a:rPr>
              <a:t>경험적인 접근방법에 대한 </a:t>
            </a:r>
            <a:r>
              <a:rPr lang="en-US" altLang="ko-KR" dirty="0" smtClean="0">
                <a:sym typeface="Wingdings" pitchFamily="2" charset="2"/>
              </a:rPr>
              <a:t>『Deep Learning』 </a:t>
            </a:r>
            <a:r>
              <a:rPr lang="ko-KR" altLang="en-US" dirty="0" smtClean="0">
                <a:sym typeface="Wingdings" pitchFamily="2" charset="2"/>
              </a:rPr>
              <a:t>책의 비유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현대 기계 학습의 전략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용량이 충분히 큰 모델을 선택 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규제</a:t>
            </a:r>
            <a:r>
              <a:rPr lang="en-US" altLang="ko-KR" baseline="30000" dirty="0" smtClean="0">
                <a:solidFill>
                  <a:srgbClr val="0000FF"/>
                </a:solidFill>
                <a:sym typeface="Wingdings" pitchFamily="2" charset="2"/>
              </a:rPr>
              <a:t>regularization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기법을 적용함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의 경우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다항식을 선택한 후 적절히 규제를 적용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48046"/>
            <a:ext cx="7885137" cy="8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5229200"/>
            <a:ext cx="28803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smtClean="0"/>
              <a:t>Regularization</a:t>
            </a:r>
            <a:r>
              <a:rPr lang="ko-KR" altLang="en-US" sz="1100" smtClean="0"/>
              <a:t>이</a:t>
            </a:r>
            <a:r>
              <a:rPr lang="en-US" altLang="ko-KR" sz="1100" smtClean="0"/>
              <a:t> </a:t>
            </a:r>
            <a:r>
              <a:rPr lang="ko-KR" altLang="en-US" sz="1100" smtClean="0"/>
              <a:t>딥러닝에서 중요한 이유</a:t>
            </a:r>
            <a:endParaRPr lang="ko-KR" altLang="ko-KR" sz="1100"/>
          </a:p>
        </p:txBody>
      </p:sp>
      <p:sp>
        <p:nvSpPr>
          <p:cNvPr id="6" name="TextBox 5"/>
          <p:cNvSpPr txBox="1"/>
          <p:nvPr/>
        </p:nvSpPr>
        <p:spPr>
          <a:xfrm>
            <a:off x="539552" y="5661248"/>
            <a:ext cx="6120680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먼저 </a:t>
            </a:r>
            <a:r>
              <a:rPr lang="en-US" altLang="ko-KR" sz="1100" smtClean="0"/>
              <a:t>model capacity</a:t>
            </a:r>
            <a:r>
              <a:rPr lang="ko-KR" altLang="en-US" sz="1100" smtClean="0"/>
              <a:t>가 큰 신경망 모델을 선택하여 </a:t>
            </a:r>
            <a:r>
              <a:rPr lang="en-US" altLang="ko-KR" sz="1100" smtClean="0"/>
              <a:t>high bias </a:t>
            </a:r>
            <a:r>
              <a:rPr lang="ko-KR" altLang="en-US" sz="1100" smtClean="0"/>
              <a:t>문제는 피한다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큰 </a:t>
            </a:r>
            <a:r>
              <a:rPr lang="en-US" altLang="ko-KR" sz="1100" smtClean="0"/>
              <a:t>model capacity</a:t>
            </a:r>
            <a:r>
              <a:rPr lang="ko-KR" altLang="en-US" sz="1100" smtClean="0"/>
              <a:t>로 발생하는 </a:t>
            </a:r>
            <a:r>
              <a:rPr lang="en-US" altLang="ko-KR" sz="1100" smtClean="0"/>
              <a:t>high variance (overfitting) </a:t>
            </a:r>
            <a:r>
              <a:rPr lang="ko-KR" altLang="en-US" sz="1100" smtClean="0"/>
              <a:t>문제는 </a:t>
            </a:r>
            <a:r>
              <a:rPr lang="en-US" altLang="ko-KR" sz="1100" smtClean="0"/>
              <a:t>regularization</a:t>
            </a:r>
            <a:r>
              <a:rPr lang="ko-KR" altLang="en-US" sz="1100" smtClean="0"/>
              <a:t>으로 해결한다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  <p:sp>
        <p:nvSpPr>
          <p:cNvPr id="7" name="TextBox 6"/>
          <p:cNvSpPr txBox="1"/>
          <p:nvPr/>
        </p:nvSpPr>
        <p:spPr>
          <a:xfrm>
            <a:off x="539552" y="6237312"/>
            <a:ext cx="77048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현대 기계 학습이 높은 일반화 능력을 확보하는 기본적인 접근방법은 용량이 충분히 큰 모델에 여러 가지 규제</a:t>
            </a:r>
            <a:r>
              <a:rPr lang="en-US" altLang="ko-KR" sz="1100" smtClean="0"/>
              <a:t>(regularization) </a:t>
            </a:r>
            <a:r>
              <a:rPr lang="ko-KR" altLang="en-US" sz="1100" smtClean="0"/>
              <a:t>기법을 적용하는 것이다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43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627784" y="2636912"/>
            <a:ext cx="6336704" cy="36724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1.6.1 </a:t>
            </a:r>
            <a:r>
              <a:rPr lang="ko-KR" altLang="en-US" b="1" dirty="0" smtClean="0">
                <a:sym typeface="Wingdings" pitchFamily="2" charset="2"/>
              </a:rPr>
              <a:t>데이터 확대</a:t>
            </a:r>
            <a:endParaRPr lang="en-US" altLang="ko-KR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1.6.2 </a:t>
            </a:r>
            <a:r>
              <a:rPr lang="ko-KR" altLang="en-US" b="1" dirty="0" smtClean="0">
                <a:sym typeface="Wingdings" pitchFamily="2" charset="2"/>
              </a:rPr>
              <a:t>가중치 감쇠</a:t>
            </a:r>
            <a:endParaRPr lang="en-US" altLang="ko-KR" b="1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sz="1600" dirty="0" smtClean="0">
                <a:sym typeface="Wingdings" pitchFamily="2" charset="2"/>
              </a:rPr>
              <a:t>규제를 중요하게 다룬 책 </a:t>
            </a:r>
            <a:r>
              <a:rPr lang="en-US" altLang="ko-KR" sz="1600" dirty="0" smtClean="0">
                <a:sym typeface="Wingdings" pitchFamily="2" charset="2"/>
              </a:rPr>
              <a:t>[Goodfellow2016(7</a:t>
            </a:r>
            <a:r>
              <a:rPr lang="ko-KR" altLang="en-US" sz="1600" dirty="0" smtClean="0">
                <a:sym typeface="Wingdings" pitchFamily="2" charset="2"/>
              </a:rPr>
              <a:t>장</a:t>
            </a:r>
            <a:r>
              <a:rPr lang="en-US" altLang="ko-KR" sz="1600" dirty="0" smtClean="0">
                <a:sym typeface="Wingdings" pitchFamily="2" charset="2"/>
              </a:rPr>
              <a:t>)] [Haykin2009(7</a:t>
            </a:r>
            <a:r>
              <a:rPr lang="ko-KR" altLang="en-US" sz="1600" dirty="0" smtClean="0">
                <a:sym typeface="Wingdings" pitchFamily="2" charset="2"/>
              </a:rPr>
              <a:t>장</a:t>
            </a:r>
            <a:r>
              <a:rPr lang="en-US" altLang="ko-KR" sz="1600" dirty="0" smtClean="0">
                <a:sym typeface="Wingdings" pitchFamily="2" charset="2"/>
              </a:rPr>
              <a:t>)]</a:t>
            </a:r>
          </a:p>
          <a:p>
            <a:pPr marL="0" indent="0">
              <a:buNone/>
            </a:pPr>
            <a:r>
              <a:rPr lang="ko-KR" altLang="en-US" sz="1600" dirty="0" smtClean="0">
                <a:sym typeface="Wingdings" pitchFamily="2" charset="2"/>
              </a:rPr>
              <a:t>이 책은 </a:t>
            </a:r>
            <a:r>
              <a:rPr lang="en-US" altLang="ko-KR" sz="1600" dirty="0" smtClean="0">
                <a:sym typeface="Wingdings" pitchFamily="2" charset="2"/>
              </a:rPr>
              <a:t>5.3~5.4</a:t>
            </a:r>
            <a:r>
              <a:rPr lang="ko-KR" altLang="en-US" sz="1600" dirty="0" smtClean="0">
                <a:sym typeface="Wingdings" pitchFamily="2" charset="2"/>
              </a:rPr>
              <a:t>절에서 자세히 다룸</a:t>
            </a:r>
            <a:endParaRPr lang="en-US" altLang="ko-KR" sz="1600" dirty="0" smtClean="0">
              <a:sym typeface="Wingdings" pitchFamily="2" charset="2"/>
            </a:endParaRPr>
          </a:p>
          <a:p>
            <a:pPr lvl="1"/>
            <a:r>
              <a:rPr lang="ko-KR" altLang="en-US" sz="1200" dirty="0" smtClean="0">
                <a:sym typeface="Wingdings" pitchFamily="2" charset="2"/>
              </a:rPr>
              <a:t>가중치 벌칙</a:t>
            </a:r>
            <a:r>
              <a:rPr lang="en-US" altLang="ko-KR" sz="1200" dirty="0" smtClean="0">
                <a:sym typeface="Wingdings" pitchFamily="2" charset="2"/>
              </a:rPr>
              <a:t>, </a:t>
            </a:r>
            <a:r>
              <a:rPr lang="ko-KR" altLang="en-US" sz="1200" dirty="0" smtClean="0">
                <a:sym typeface="Wingdings" pitchFamily="2" charset="2"/>
              </a:rPr>
              <a:t>조기 멈춤</a:t>
            </a:r>
            <a:r>
              <a:rPr lang="en-US" altLang="ko-KR" sz="1200" dirty="0" smtClean="0">
                <a:sym typeface="Wingdings" pitchFamily="2" charset="2"/>
              </a:rPr>
              <a:t>, </a:t>
            </a:r>
            <a:r>
              <a:rPr lang="ko-KR" altLang="en-US" sz="1200" dirty="0" smtClean="0">
                <a:sym typeface="Wingdings" pitchFamily="2" charset="2"/>
              </a:rPr>
              <a:t>데이터 확대</a:t>
            </a:r>
            <a:r>
              <a:rPr lang="en-US" altLang="ko-KR" sz="1200" dirty="0" smtClean="0">
                <a:sym typeface="Wingdings" pitchFamily="2" charset="2"/>
              </a:rPr>
              <a:t>, </a:t>
            </a:r>
            <a:r>
              <a:rPr lang="ko-KR" altLang="en-US" sz="1200" dirty="0" err="1" smtClean="0">
                <a:sym typeface="Wingdings" pitchFamily="2" charset="2"/>
              </a:rPr>
              <a:t>드롭아웃</a:t>
            </a:r>
            <a:r>
              <a:rPr lang="en-US" altLang="ko-KR" sz="1200" dirty="0" smtClean="0">
                <a:sym typeface="Wingdings" pitchFamily="2" charset="2"/>
              </a:rPr>
              <a:t>, </a:t>
            </a:r>
            <a:r>
              <a:rPr lang="ko-KR" altLang="en-US" sz="1200" dirty="0" smtClean="0">
                <a:sym typeface="Wingdings" pitchFamily="2" charset="2"/>
              </a:rPr>
              <a:t>앙상블 등</a:t>
            </a:r>
            <a:endParaRPr lang="en-US" altLang="ko-KR" sz="1200" dirty="0" smtClean="0">
              <a:sym typeface="Wingdings" pitchFamily="2" charset="2"/>
            </a:endParaRPr>
          </a:p>
          <a:p>
            <a:pPr lvl="1"/>
            <a:endParaRPr lang="en-US" altLang="ko-KR" sz="1200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965148"/>
            <a:ext cx="20882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가장 기본적인 규제 기법 전략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47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데이터를 더 많이 수집하면 일반화 능력이 향상됨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306965" cy="35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8365" y="980728"/>
            <a:ext cx="133399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가장 확실한 방법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30936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수집은 많은 비용이 </a:t>
            </a:r>
            <a:r>
              <a:rPr lang="ko-KR" altLang="en-US" dirty="0">
                <a:sym typeface="Wingdings" pitchFamily="2" charset="2"/>
              </a:rPr>
              <a:t>듦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그라운드 </a:t>
            </a:r>
            <a:r>
              <a:rPr lang="ko-KR" altLang="en-US" dirty="0" err="1" smtClean="0">
                <a:sym typeface="Wingdings" pitchFamily="2" charset="2"/>
              </a:rPr>
              <a:t>트루스를</a:t>
            </a:r>
            <a:r>
              <a:rPr lang="ko-KR" altLang="en-US" dirty="0" smtClean="0">
                <a:sym typeface="Wingdings" pitchFamily="2" charset="2"/>
              </a:rPr>
              <a:t> 사람이 일일이 </a:t>
            </a:r>
            <a:r>
              <a:rPr lang="ko-KR" altLang="en-US" dirty="0" err="1" smtClean="0">
                <a:sym typeface="Wingdings" pitchFamily="2" charset="2"/>
              </a:rPr>
              <a:t>레이블링해야</a:t>
            </a:r>
            <a:r>
              <a:rPr lang="ko-KR" altLang="en-US" dirty="0" smtClean="0">
                <a:sym typeface="Wingdings" pitchFamily="2" charset="2"/>
              </a:rPr>
              <a:t> 함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인위적으로 데이터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훈련집합에 있는 샘플을 변형함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약간 회전 </a:t>
            </a:r>
            <a:r>
              <a:rPr lang="ko-KR" altLang="en-US" smtClean="0">
                <a:sym typeface="Wingdings" pitchFamily="2" charset="2"/>
              </a:rPr>
              <a:t>또는 </a:t>
            </a:r>
            <a:r>
              <a:rPr lang="ko-KR" altLang="en-US" smtClean="0">
                <a:sym typeface="Wingdings" pitchFamily="2" charset="2"/>
              </a:rPr>
              <a:t>와핑</a:t>
            </a:r>
            <a:r>
              <a:rPr lang="en-US" altLang="ko-KR" smtClean="0">
                <a:sym typeface="Wingdings" pitchFamily="2" charset="2"/>
              </a:rPr>
              <a:t>(warping)</a:t>
            </a:r>
            <a:r>
              <a:rPr lang="ko-KR" altLang="en-US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부류 소속이 변하지 </a:t>
            </a:r>
            <a:r>
              <a:rPr lang="ko-KR" altLang="en-US" smtClean="0">
                <a:sym typeface="Wingdings" pitchFamily="2" charset="2"/>
              </a:rPr>
              <a:t>않게 </a:t>
            </a:r>
            <a:r>
              <a:rPr lang="ko-KR" altLang="en-US" smtClean="0">
                <a:sym typeface="Wingdings" pitchFamily="2" charset="2"/>
              </a:rPr>
              <a:t>주의 </a:t>
            </a:r>
            <a:r>
              <a:rPr lang="en-US" altLang="ko-KR" smtClean="0">
                <a:sym typeface="Wingdings" pitchFamily="2" charset="2"/>
              </a:rPr>
              <a:t>– 6</a:t>
            </a:r>
            <a:r>
              <a:rPr lang="ko-KR" altLang="en-US" smtClean="0">
                <a:sym typeface="Wingdings" pitchFamily="2" charset="2"/>
              </a:rPr>
              <a:t>을 </a:t>
            </a:r>
            <a:r>
              <a:rPr lang="en-US" altLang="ko-KR" smtClean="0">
                <a:sym typeface="Wingdings" pitchFamily="2" charset="2"/>
              </a:rPr>
              <a:t>180</a:t>
            </a:r>
            <a:r>
              <a:rPr lang="ko-KR" altLang="en-US" smtClean="0">
                <a:sym typeface="Wingdings" pitchFamily="2" charset="2"/>
              </a:rPr>
              <a:t>도 돌려 </a:t>
            </a:r>
            <a:r>
              <a:rPr lang="en-US" altLang="ko-KR" smtClean="0">
                <a:sym typeface="Wingdings" pitchFamily="2" charset="2"/>
              </a:rPr>
              <a:t>9</a:t>
            </a:r>
            <a:r>
              <a:rPr lang="ko-KR" altLang="en-US" smtClean="0">
                <a:sym typeface="Wingdings" pitchFamily="2" charset="2"/>
              </a:rPr>
              <a:t>가 되지 않도록</a:t>
            </a:r>
            <a:r>
              <a:rPr lang="en-US" altLang="ko-KR" smtClean="0">
                <a:sym typeface="Wingdings" pitchFamily="2" charset="2"/>
              </a:rPr>
              <a:t>)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23928" y="2054417"/>
            <a:ext cx="43924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이미지 데이터와 같은 </a:t>
            </a:r>
            <a:r>
              <a:rPr lang="en-US" altLang="ko-KR" sz="1100" smtClean="0"/>
              <a:t>continuous</a:t>
            </a:r>
            <a:r>
              <a:rPr lang="ko-KR" altLang="en-US" sz="1100" smtClean="0"/>
              <a:t>한 범위를 가지는 데이터에 한정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1537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1.6.2 </a:t>
            </a: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</a:t>
            </a: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감쇠</a:t>
            </a:r>
            <a:r>
              <a:rPr lang="en-US" altLang="ko-KR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(weight decay)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가중치를 작게 조절하는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1-18(a)]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곡선은 가중치가 매우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(1.11)</a:t>
            </a:r>
            <a:r>
              <a:rPr lang="ko-KR" altLang="en-US" dirty="0" smtClean="0">
                <a:sym typeface="Wingdings" pitchFamily="2" charset="2"/>
              </a:rPr>
              <a:t>의 두 번째 항은 규제 항으로서 가중치 크기를 작게 유지해줌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4" y="3905701"/>
            <a:ext cx="5008612" cy="249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" y="1745707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472608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81670"/>
            <a:ext cx="3641204" cy="23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788024" y="3980165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26152" y="3017803"/>
            <a:ext cx="229432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smtClean="0"/>
              <a:t>Constraint optimization problem</a:t>
            </a:r>
            <a:endParaRPr lang="ko-KR" altLang="ko-KR" sz="1100"/>
          </a:p>
        </p:txBody>
      </p:sp>
      <p:sp>
        <p:nvSpPr>
          <p:cNvPr id="10" name="TextBox 9"/>
          <p:cNvSpPr txBox="1"/>
          <p:nvPr/>
        </p:nvSpPr>
        <p:spPr>
          <a:xfrm>
            <a:off x="5378992" y="4163278"/>
            <a:ext cx="3513488" cy="5618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ko-KR" sz="1100" smtClean="0"/>
              <a:t>Cost function</a:t>
            </a:r>
            <a:r>
              <a:rPr lang="ko-KR" altLang="en-US" sz="1100" smtClean="0"/>
              <a:t>에 가중치의 크기를 넣어둬서</a:t>
            </a:r>
            <a:r>
              <a:rPr lang="en-US" altLang="ko-KR" sz="1100" smtClean="0"/>
              <a:t>,</a:t>
            </a:r>
          </a:p>
          <a:p>
            <a:r>
              <a:rPr lang="ko-KR" altLang="en-US" sz="1100" smtClean="0"/>
              <a:t>가중치가 크면 오류가 크다라고 인식되게 해준다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289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1.1.2 </a:t>
            </a:r>
            <a:r>
              <a:rPr lang="ko-KR" altLang="en-US" smtClean="0"/>
              <a:t>지식기반 </a:t>
            </a:r>
            <a:r>
              <a:rPr lang="ko-KR" altLang="en-US" dirty="0" smtClean="0"/>
              <a:t>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인공지능</a:t>
            </a:r>
            <a:r>
              <a:rPr lang="en-US" altLang="ko-KR" smtClean="0"/>
              <a:t>(Artificial Intelligence)</a:t>
            </a:r>
            <a:r>
              <a:rPr lang="ko-KR" altLang="en-US" smtClean="0"/>
              <a:t>의 </a:t>
            </a:r>
            <a:r>
              <a:rPr lang="ko-KR" altLang="en-US" dirty="0" smtClean="0"/>
              <a:t>탄생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컴퓨터의 뛰어난 능력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어려워하는 일을 아주 쉽게 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80932.46789076*0.39001324</a:t>
            </a:r>
            <a:r>
              <a:rPr lang="ko-KR" altLang="en-US" dirty="0" smtClean="0"/>
              <a:t>와 같은 곱셈을 고속으로 수행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현재는 초당 </a:t>
            </a:r>
            <a:r>
              <a:rPr lang="ko-KR" altLang="en-US" dirty="0" err="1" smtClean="0"/>
              <a:t>수십억개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함수의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미분과 적분 척척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대한 기대감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컴퓨터의 능력 과신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사람이 쉽게 </a:t>
            </a:r>
            <a:r>
              <a:rPr lang="ko-KR" altLang="en-US" smtClean="0"/>
              <a:t>하는 </a:t>
            </a:r>
            <a:r>
              <a:rPr lang="ko-KR" altLang="en-US" smtClean="0"/>
              <a:t>일인 예를 </a:t>
            </a:r>
            <a:r>
              <a:rPr lang="ko-KR" altLang="en-US" dirty="0" smtClean="0"/>
              <a:t>들어 고양이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 구별하는 일도 잘 하지 않을까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1950</a:t>
            </a:r>
            <a:r>
              <a:rPr lang="ko-KR" altLang="en-US" dirty="0" smtClean="0"/>
              <a:t>년대에 인공지능이라는 분야 등장</a:t>
            </a:r>
            <a:endParaRPr lang="en-US" altLang="ko-KR" dirty="0" smtClean="0"/>
          </a:p>
          <a:p>
            <a:pPr lvl="2"/>
            <a:endParaRPr lang="en-US" altLang="ko-KR" smtClean="0"/>
          </a:p>
          <a:p>
            <a:pPr lvl="2"/>
            <a:endParaRPr lang="en-US" altLang="ko-KR" dirty="0" smtClean="0"/>
          </a:p>
          <a:p>
            <a:r>
              <a:rPr lang="ko-KR" altLang="en-US" smtClean="0"/>
              <a:t>인공지능 초창기는 </a:t>
            </a:r>
            <a:r>
              <a:rPr lang="ko-KR" altLang="en-US" dirty="0" smtClean="0"/>
              <a:t>지식기반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방식이 주류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“</a:t>
            </a:r>
            <a:r>
              <a:rPr lang="ko-KR" altLang="en-US" dirty="0" smtClean="0"/>
              <a:t>구멍이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개이고 중간 부분이 홀쭉하며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위와 아래가 둥근 모양이라면 </a:t>
            </a:r>
            <a:r>
              <a:rPr lang="en-US" altLang="ko-KR" dirty="0" smtClean="0"/>
              <a:t>8</a:t>
            </a:r>
            <a:r>
              <a:rPr lang="ko-KR" altLang="en-US" smtClean="0"/>
              <a:t>이다</a:t>
            </a:r>
            <a:r>
              <a:rPr lang="en-US" altLang="ko-KR" smtClean="0"/>
              <a:t>”</a:t>
            </a:r>
          </a:p>
          <a:p>
            <a:pPr lvl="1"/>
            <a:r>
              <a:rPr lang="ko-KR" altLang="en-US" smtClean="0"/>
              <a:t>이를 지식기반</a:t>
            </a:r>
            <a:r>
              <a:rPr lang="en-US" altLang="ko-KR" smtClean="0"/>
              <a:t>(knowledge-based) </a:t>
            </a:r>
            <a:r>
              <a:rPr lang="ko-KR" altLang="en-US" smtClean="0"/>
              <a:t>또는 규칙기반</a:t>
            </a:r>
            <a:r>
              <a:rPr lang="en-US" altLang="ko-KR" smtClean="0"/>
              <a:t>(rule-based) </a:t>
            </a:r>
            <a:r>
              <a:rPr lang="ko-KR" altLang="en-US" smtClean="0"/>
              <a:t>방식이라고 한다</a:t>
            </a:r>
            <a:r>
              <a:rPr lang="en-US" altLang="ko-KR" smtClean="0"/>
              <a:t>.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7544" y="5733256"/>
            <a:ext cx="6264696" cy="5760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랭글리 교수님 왈</a:t>
            </a:r>
            <a:r>
              <a:rPr lang="en-US" altLang="ko-KR" sz="1200" smtClean="0"/>
              <a:t>: </a:t>
            </a:r>
            <a:r>
              <a:rPr lang="ko-KR" altLang="en-US" sz="1200" smtClean="0"/>
              <a:t>당시 인공지능과 인지과학 분야에서는 지식이 지능에 끼치는 역할에 너무 열중한 나머지</a:t>
            </a:r>
            <a:r>
              <a:rPr lang="en-US" altLang="ko-KR" sz="1200"/>
              <a:t> </a:t>
            </a:r>
            <a:r>
              <a:rPr lang="ko-KR" altLang="en-US" sz="1200" smtClean="0"/>
              <a:t>학습과 관련된 주제에 거의 관심을 보이지 않았다</a:t>
            </a:r>
            <a:r>
              <a:rPr lang="en-US" altLang="ko-KR" sz="1200" smtClean="0"/>
              <a:t> [Langley2011]</a:t>
            </a:r>
            <a:endParaRPr lang="ko-KR" alt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27584" y="3861048"/>
            <a:ext cx="3888432" cy="3242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사람이 쉽게 하는 일 </a:t>
            </a:r>
            <a:r>
              <a:rPr lang="en-US" altLang="ko-KR" sz="1200" smtClean="0"/>
              <a:t>= </a:t>
            </a:r>
            <a:r>
              <a:rPr lang="ko-KR" altLang="en-US" sz="1200" smtClean="0"/>
              <a:t>패턴 인식</a:t>
            </a:r>
            <a:r>
              <a:rPr lang="en-US" altLang="ko-KR" sz="1200" smtClean="0"/>
              <a:t>(pattern recognition)</a:t>
            </a: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02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195736" y="2708920"/>
            <a:ext cx="5040560" cy="100811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b="1" dirty="0" smtClean="0">
                <a:sym typeface="Wingdings" pitchFamily="2" charset="2"/>
              </a:rPr>
              <a:t>1.7.1 </a:t>
            </a:r>
            <a:r>
              <a:rPr lang="ko-KR" altLang="en-US" b="1" dirty="0" smtClean="0">
                <a:sym typeface="Wingdings" pitchFamily="2" charset="2"/>
              </a:rPr>
              <a:t>지도 방식에 따른 유형</a:t>
            </a:r>
            <a:endParaRPr lang="en-US" altLang="ko-KR" b="1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1.7.2 </a:t>
            </a:r>
            <a:r>
              <a:rPr lang="ko-KR" altLang="en-US" b="1" dirty="0" smtClean="0">
                <a:sym typeface="Wingdings" pitchFamily="2" charset="2"/>
              </a:rPr>
              <a:t>다양한 기준에 따른 유형</a:t>
            </a:r>
            <a:endParaRPr lang="en-US" altLang="ko-KR" b="1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28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모두 주어진 상황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회귀와 분류 문제로 구분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주어지는데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</a:t>
                </a:r>
                <a:r>
                  <a:rPr lang="ko-KR" altLang="en-US" dirty="0" smtClean="0">
                    <a:sym typeface="Wingdings" pitchFamily="2" charset="2"/>
                  </a:rPr>
                  <a:t>주어지지 않는 </a:t>
                </a:r>
                <a:r>
                  <a:rPr lang="ko-KR" altLang="en-US" dirty="0">
                    <a:sym typeface="Wingdings" pitchFamily="2" charset="2"/>
                  </a:rPr>
                  <a:t>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군집화 과업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밀도 추정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특징 공간 변환 과업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6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195736" y="4437112"/>
            <a:ext cx="5112568" cy="792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특징 공간 변환은 </a:t>
            </a:r>
            <a:r>
              <a:rPr lang="en-US" altLang="ko-KR" sz="1100" smtClean="0"/>
              <a:t>LLE, IsoMap, t-SNE, PCA</a:t>
            </a:r>
            <a:r>
              <a:rPr lang="ko-KR" altLang="en-US" sz="1100" smtClean="0"/>
              <a:t>와 같은 알고리즘에서 일어나는 것뿐만 아니라</a:t>
            </a:r>
            <a:r>
              <a:rPr lang="en-US" altLang="ko-KR" sz="1100" smtClean="0"/>
              <a:t>, </a:t>
            </a:r>
            <a:r>
              <a:rPr lang="ko-KR" altLang="en-US" sz="1100" smtClean="0"/>
              <a:t>깊은 신경망의 은닉층에서도 일어나는데 이를 표현 학습</a:t>
            </a:r>
            <a:r>
              <a:rPr lang="en-US" altLang="ko-KR" sz="1100" smtClean="0"/>
              <a:t>(representation learning) </a:t>
            </a:r>
            <a:r>
              <a:rPr lang="ko-KR" altLang="en-US" sz="1100" smtClean="0"/>
              <a:t>또는 특징 학습</a:t>
            </a:r>
            <a:r>
              <a:rPr lang="en-US" altLang="ko-KR" sz="1100" smtClean="0"/>
              <a:t>(feature learning)</a:t>
            </a:r>
            <a:r>
              <a:rPr lang="ko-KR" altLang="en-US" sz="1100" smtClean="0"/>
              <a:t>이라 부른다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41587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강화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목푯값이</a:t>
                </a:r>
                <a:r>
                  <a:rPr lang="ko-KR" altLang="en-US" dirty="0" smtClean="0">
                    <a:sym typeface="Wingdings" pitchFamily="2" charset="2"/>
                  </a:rPr>
                  <a:t> 주어지는데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지도 학습과 다른 형태임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sym typeface="Wingdings" pitchFamily="2" charset="2"/>
                  </a:rPr>
                  <a:t>바둑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게임이 끝나면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하나가 부여됨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이기면 </a:t>
                </a:r>
                <a:r>
                  <a:rPr lang="en-US" altLang="ko-KR" dirty="0" smtClean="0">
                    <a:sym typeface="Wingdings" pitchFamily="2" charset="2"/>
                  </a:rPr>
                  <a:t>1, </a:t>
                </a:r>
                <a:r>
                  <a:rPr lang="ko-KR" altLang="en-US" dirty="0" smtClean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-1</a:t>
                </a:r>
                <a:r>
                  <a:rPr lang="ko-KR" altLang="en-US" dirty="0" smtClean="0">
                    <a:sym typeface="Wingdings" pitchFamily="2" charset="2"/>
                  </a:rPr>
                  <a:t>을 부여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 smtClean="0">
                    <a:sym typeface="Wingdings" pitchFamily="2" charset="2"/>
                  </a:rPr>
                  <a:t>목푯값을</a:t>
                </a:r>
                <a:r>
                  <a:rPr lang="ko-KR" altLang="en-US" dirty="0" smtClean="0">
                    <a:sym typeface="Wingdings" pitchFamily="2" charset="2"/>
                  </a:rPr>
                  <a:t> 나누어 주어야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9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준지도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7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48064" y="980728"/>
            <a:ext cx="374441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지도 학습은 매 행동마다 보상</a:t>
            </a:r>
            <a:r>
              <a:rPr lang="en-US" altLang="ko-KR" sz="1100" smtClean="0"/>
              <a:t>(=</a:t>
            </a:r>
            <a:r>
              <a:rPr lang="ko-KR" altLang="en-US" sz="1100" smtClean="0"/>
              <a:t>목푯값</a:t>
            </a:r>
            <a:r>
              <a:rPr lang="en-US" altLang="ko-KR" sz="1100" smtClean="0"/>
              <a:t>)</a:t>
            </a:r>
            <a:r>
              <a:rPr lang="ko-KR" altLang="en-US" sz="1100" smtClean="0"/>
              <a:t>이 주어지는데</a:t>
            </a:r>
            <a:r>
              <a:rPr lang="en-US" altLang="ko-KR" sz="1100" smtClean="0"/>
              <a:t>, </a:t>
            </a:r>
            <a:r>
              <a:rPr lang="ko-KR" altLang="en-US" sz="1100" smtClean="0"/>
              <a:t>강화 학습은 여러 개의 행동들이 필요하는 게임이 끝나는 시점에서야 보상</a:t>
            </a:r>
            <a:r>
              <a:rPr lang="en-US" altLang="ko-KR" sz="1100" smtClean="0"/>
              <a:t>(=</a:t>
            </a:r>
            <a:r>
              <a:rPr lang="ko-KR" altLang="en-US" sz="1100" smtClean="0"/>
              <a:t>목푯값</a:t>
            </a:r>
            <a:r>
              <a:rPr lang="en-US" altLang="ko-KR" sz="1100" smtClean="0"/>
              <a:t>)</a:t>
            </a:r>
            <a:r>
              <a:rPr lang="ko-KR" altLang="en-US" sz="1100" smtClean="0"/>
              <a:t>이 주어진다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즉</a:t>
            </a:r>
            <a:r>
              <a:rPr lang="en-US" altLang="ko-KR" sz="1100" smtClean="0"/>
              <a:t>, </a:t>
            </a:r>
            <a:r>
              <a:rPr lang="ko-KR" altLang="en-US" sz="1100" smtClean="0"/>
              <a:t>연속된 샘플의 열에 목푯값 하나만 주는 방식이다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따라서 샘플 열에 속한 각각의 샘플에 목푯값을 배분하는 알고리즘이 추가로 필요하다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0931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오프라인 학습과 온라인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이 책은 오프라인 학습을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smtClean="0">
                <a:sym typeface="Wingdings" pitchFamily="2" charset="2"/>
              </a:rPr>
              <a:t>결정론적</a:t>
            </a:r>
            <a:r>
              <a:rPr lang="en-US" altLang="ko-KR" smtClean="0">
                <a:sym typeface="Wingdings" pitchFamily="2" charset="2"/>
              </a:rPr>
              <a:t>(deterministic)</a:t>
            </a:r>
            <a:r>
              <a:rPr lang="ko-KR" altLang="en-US" smtClean="0">
                <a:sym typeface="Wingdings" pitchFamily="2" charset="2"/>
              </a:rPr>
              <a:t> </a:t>
            </a:r>
            <a:r>
              <a:rPr lang="ko-KR" altLang="en-US" smtClean="0">
                <a:sym typeface="Wingdings" pitchFamily="2" charset="2"/>
              </a:rPr>
              <a:t>학습과 </a:t>
            </a:r>
            <a:r>
              <a:rPr lang="ko-KR" altLang="en-US" smtClean="0">
                <a:sym typeface="Wingdings" pitchFamily="2" charset="2"/>
              </a:rPr>
              <a:t>스토캐스틱</a:t>
            </a:r>
            <a:r>
              <a:rPr lang="en-US" altLang="ko-KR" smtClean="0">
                <a:sym typeface="Wingdings" pitchFamily="2" charset="2"/>
              </a:rPr>
              <a:t>(stochastic)</a:t>
            </a:r>
            <a:r>
              <a:rPr lang="ko-KR" altLang="en-US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학습은 학습 과정에서 </a:t>
            </a: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보통 예측 과정도 </a:t>
            </a:r>
            <a:r>
              <a:rPr lang="ko-KR" altLang="en-US" dirty="0" err="1" smtClean="0">
                <a:sym typeface="Wingdings" pitchFamily="2" charset="2"/>
              </a:rPr>
              <a:t>난수</a:t>
            </a:r>
            <a:r>
              <a:rPr lang="ko-KR" altLang="en-US" dirty="0" smtClean="0">
                <a:sym typeface="Wingdings" pitchFamily="2" charset="2"/>
              </a:rPr>
              <a:t> 사용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en-US" altLang="ko-KR" dirty="0" smtClean="0">
                <a:sym typeface="Wingdings" pitchFamily="2" charset="2"/>
              </a:rPr>
              <a:t>DBN</a:t>
            </a:r>
            <a:r>
              <a:rPr lang="ko-KR" altLang="en-US" dirty="0" smtClean="0">
                <a:sym typeface="Wingdings" pitchFamily="2" charset="2"/>
              </a:rPr>
              <a:t>이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smtClean="0">
                <a:sym typeface="Wingdings" pitchFamily="2" charset="2"/>
              </a:rPr>
              <a:t>분별</a:t>
            </a:r>
            <a:r>
              <a:rPr lang="en-US" altLang="ko-KR" smtClean="0">
                <a:sym typeface="Wingdings" pitchFamily="2" charset="2"/>
              </a:rPr>
              <a:t>(distriminative)</a:t>
            </a:r>
            <a:r>
              <a:rPr lang="ko-KR" altLang="en-US" smtClean="0">
                <a:sym typeface="Wingdings" pitchFamily="2" charset="2"/>
              </a:rPr>
              <a:t> </a:t>
            </a:r>
            <a:r>
              <a:rPr lang="ko-KR" altLang="en-US" smtClean="0">
                <a:sym typeface="Wingdings" pitchFamily="2" charset="2"/>
              </a:rPr>
              <a:t>모델과 </a:t>
            </a:r>
            <a:r>
              <a:rPr lang="ko-KR" altLang="en-US" smtClean="0">
                <a:sym typeface="Wingdings" pitchFamily="2" charset="2"/>
              </a:rPr>
              <a:t>생성</a:t>
            </a:r>
            <a:r>
              <a:rPr lang="en-US" altLang="ko-KR" smtClean="0">
                <a:sym typeface="Wingdings" pitchFamily="2" charset="2"/>
              </a:rPr>
              <a:t>(generative)</a:t>
            </a:r>
            <a:r>
              <a:rPr lang="ko-KR" altLang="en-US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분별 모델은 부류 예측에만 관심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의 추정에 관심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생성 모델은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 smtClean="0">
                <a:sym typeface="Wingdings" pitchFamily="2" charset="2"/>
              </a:rPr>
              <a:t>추정함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따라서 새로운 샘플을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ko-KR" altLang="en-US" dirty="0" smtClean="0">
                <a:sym typeface="Wingdings" pitchFamily="2" charset="2"/>
              </a:rPr>
              <a:t>생성</a:t>
            </a:r>
            <a:r>
              <a:rPr lang="en-US" altLang="ko-KR" dirty="0" smtClean="0">
                <a:sym typeface="Wingdings" pitchFamily="2" charset="2"/>
              </a:rPr>
              <a:t>’</a:t>
            </a:r>
            <a:r>
              <a:rPr lang="ko-KR" altLang="en-US" dirty="0" smtClean="0">
                <a:sym typeface="Wingdings" pitchFamily="2" charset="2"/>
              </a:rPr>
              <a:t>할 수 있</a:t>
            </a:r>
            <a:r>
              <a:rPr lang="ko-KR" altLang="en-US" dirty="0">
                <a:sym typeface="Wingdings" pitchFamily="2" charset="2"/>
              </a:rPr>
              <a:t>음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4.5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GAN, 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은 생성 모델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8.5</a:t>
            </a:r>
            <a:r>
              <a:rPr lang="ko-KR" altLang="en-US" dirty="0" smtClean="0">
                <a:sym typeface="Wingdings" pitchFamily="2" charset="2"/>
              </a:rPr>
              <a:t>절의 순환신경망</a:t>
            </a:r>
            <a:r>
              <a:rPr lang="en-US" altLang="ko-KR" dirty="0" smtClean="0">
                <a:sym typeface="Wingdings" pitchFamily="2" charset="2"/>
              </a:rPr>
              <a:t>(RNN)</a:t>
            </a:r>
            <a:r>
              <a:rPr lang="ko-KR" altLang="en-US" dirty="0" smtClean="0">
                <a:sym typeface="Wingdings" pitchFamily="2" charset="2"/>
              </a:rPr>
              <a:t>을 생성 모델로 활용하는 응용 예제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220072" y="3377842"/>
            <a:ext cx="3456384" cy="483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100" smtClean="0"/>
              <a:t>잘 설계된 확률 분포에 따라 난수를 생성</a:t>
            </a:r>
            <a:r>
              <a:rPr lang="en-US" altLang="ko-KR" sz="1100" smtClean="0"/>
              <a:t>.</a:t>
            </a:r>
          </a:p>
          <a:p>
            <a:r>
              <a:rPr lang="ko-KR" altLang="en-US" sz="1100" smtClean="0"/>
              <a:t>에측기는 확률 분포를 충실히 따라 예측함</a:t>
            </a:r>
            <a:r>
              <a:rPr lang="en-US" altLang="ko-KR" sz="1100" smtClean="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21622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과거와 현재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979712" y="2492896"/>
            <a:ext cx="5688632" cy="17281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1.8.1 </a:t>
            </a:r>
            <a:r>
              <a:rPr lang="ko-KR" altLang="en-US" b="1" dirty="0" smtClean="0">
                <a:sym typeface="Wingdings" pitchFamily="2" charset="2"/>
              </a:rPr>
              <a:t>인공지능과 기계 학습의 간략한 역사</a:t>
            </a:r>
            <a:endParaRPr lang="en-US" altLang="ko-KR" b="1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1.8.2 </a:t>
            </a:r>
            <a:r>
              <a:rPr lang="ko-KR" altLang="en-US" b="1" dirty="0" smtClean="0">
                <a:sym typeface="Wingdings" pitchFamily="2" charset="2"/>
              </a:rPr>
              <a:t>기술 추세</a:t>
            </a:r>
            <a:endParaRPr lang="en-US" altLang="ko-KR" b="1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b="1" dirty="0" smtClean="0">
                <a:sym typeface="Wingdings" pitchFamily="2" charset="2"/>
              </a:rPr>
              <a:t>1.8.3 </a:t>
            </a:r>
            <a:r>
              <a:rPr lang="ko-KR" altLang="en-US" b="1" dirty="0" smtClean="0">
                <a:sym typeface="Wingdings" pitchFamily="2" charset="2"/>
              </a:rPr>
              <a:t>사회적 전망</a:t>
            </a:r>
            <a:endParaRPr lang="en-US" altLang="ko-KR" b="1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베비지의</a:t>
            </a:r>
            <a:r>
              <a:rPr lang="ko-KR" altLang="en-US" dirty="0" smtClean="0">
                <a:sym typeface="Wingdings" pitchFamily="2" charset="2"/>
              </a:rPr>
              <a:t> 제자인 </a:t>
            </a:r>
            <a:r>
              <a:rPr lang="ko-KR" altLang="en-US" dirty="0" err="1" smtClean="0">
                <a:sym typeface="Wingdings" pitchFamily="2" charset="2"/>
              </a:rPr>
              <a:t>에이더</a:t>
            </a:r>
            <a:r>
              <a:rPr lang="ko-KR" altLang="en-US" dirty="0" smtClean="0">
                <a:sym typeface="Wingdings" pitchFamily="2" charset="2"/>
              </a:rPr>
              <a:t> 여사의 통찰력 </a:t>
            </a:r>
            <a:r>
              <a:rPr lang="en-US" altLang="ko-KR" dirty="0" smtClean="0">
                <a:sym typeface="Wingdings" pitchFamily="2" charset="2"/>
              </a:rPr>
              <a:t>(19</a:t>
            </a:r>
            <a:r>
              <a:rPr lang="ko-KR" altLang="en-US" dirty="0" smtClean="0">
                <a:sym typeface="Wingdings" pitchFamily="2" charset="2"/>
              </a:rPr>
              <a:t>세기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중반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“… </a:t>
            </a:r>
            <a:r>
              <a:rPr lang="ko-KR" altLang="en-US" dirty="0" smtClean="0">
                <a:sym typeface="Wingdings" pitchFamily="2" charset="2"/>
              </a:rPr>
              <a:t>해석엔진은 숫자 이외의 것도 처리할 수 있을 것이다</a:t>
            </a:r>
            <a:r>
              <a:rPr lang="en-US" altLang="ko-KR" dirty="0" smtClean="0">
                <a:sym typeface="Wingdings" pitchFamily="2" charset="2"/>
              </a:rPr>
              <a:t>. … </a:t>
            </a:r>
            <a:r>
              <a:rPr lang="ko-KR" altLang="en-US" dirty="0" smtClean="0">
                <a:sym typeface="Wingdings" pitchFamily="2" charset="2"/>
              </a:rPr>
              <a:t>예를 들어 화음과 음조를 해석엔진의 표기에 맞출 수 있다면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해석엔진은 꽤 복잡한 곡을 작곡할 수도 있다</a:t>
            </a:r>
            <a:r>
              <a:rPr lang="en-US" altLang="ko-KR" dirty="0" smtClean="0">
                <a:sym typeface="Wingdings" pitchFamily="2" charset="2"/>
              </a:rPr>
              <a:t>.” [Ada1843]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200</a:t>
            </a:r>
            <a:r>
              <a:rPr lang="ko-KR" altLang="en-US" dirty="0" smtClean="0">
                <a:sym typeface="Wingdings" pitchFamily="2" charset="2"/>
              </a:rPr>
              <a:t>여 년이 지난 지금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흘려 쓴 필기 숫자를 </a:t>
            </a:r>
            <a:r>
              <a:rPr lang="en-US" altLang="ko-KR" dirty="0" smtClean="0">
                <a:sym typeface="Wingdings" pitchFamily="2" charset="2"/>
              </a:rPr>
              <a:t>0.23% </a:t>
            </a:r>
            <a:r>
              <a:rPr lang="ko-KR" altLang="en-US" dirty="0" smtClean="0">
                <a:sym typeface="Wingdings" pitchFamily="2" charset="2"/>
              </a:rPr>
              <a:t>오류로 인식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알파고는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이세돌을</a:t>
            </a:r>
            <a:r>
              <a:rPr lang="ko-KR" altLang="en-US" dirty="0" smtClean="0">
                <a:sym typeface="Wingdings" pitchFamily="2" charset="2"/>
              </a:rPr>
              <a:t> 이김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자연영상에 대해 다섯 단어 가량의 문장으로 묘사함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2848" cy="52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" y="980728"/>
            <a:ext cx="5577235" cy="537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3341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추세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리뷰 논문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[LeCun2015, Jordan2015, Jones2014]</a:t>
            </a:r>
          </a:p>
          <a:p>
            <a:r>
              <a:rPr lang="ko-KR" altLang="en-US" dirty="0" smtClean="0">
                <a:sym typeface="Wingdings" pitchFamily="2" charset="2"/>
              </a:rPr>
              <a:t>기계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학습은 인공지능 실현에 핵심 기술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기계 학습 알고리즘과 응용의 다양화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서로 다른 알고리즘과 응용의 융합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딥러닝이</a:t>
            </a:r>
            <a:r>
              <a:rPr lang="ko-KR" altLang="en-US" dirty="0" smtClean="0">
                <a:sym typeface="Wingdings" pitchFamily="2" charset="2"/>
              </a:rPr>
              <a:t> 기계 학습의 주류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표현 학습이 중요해짐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0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1.1.2 </a:t>
            </a:r>
            <a:r>
              <a:rPr lang="ko-KR" altLang="en-US" smtClean="0"/>
              <a:t>지식기반 </a:t>
            </a:r>
            <a:r>
              <a:rPr lang="ko-KR" altLang="en-US" dirty="0" smtClean="0"/>
              <a:t>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큰 깨달음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지식기반의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단추를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가운데 구멍이 몇 개 있는 물체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규정하면 많은 </a:t>
            </a:r>
            <a:r>
              <a:rPr lang="ko-KR" altLang="en-US" smtClean="0"/>
              <a:t>오류 </a:t>
            </a:r>
            <a:r>
              <a:rPr lang="ko-KR" altLang="en-US" smtClean="0"/>
              <a:t>발생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dirty="0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사람은 변화가 심한 장면을 아주 쉽게 인식하지만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왜 그렇게 인식하는지 서술하지는 못함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96465"/>
            <a:ext cx="7645871" cy="19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584" y="2204864"/>
            <a:ext cx="4896544" cy="489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/>
              <a:t>패턴의 복잡도가 높아질수록 지식기반으로는 한계가 많다</a:t>
            </a:r>
            <a:br>
              <a:rPr lang="ko-KR" altLang="en-US" sz="1200"/>
            </a:br>
            <a:r>
              <a:rPr lang="en-US" altLang="ko-KR" sz="1200"/>
              <a:t>(</a:t>
            </a:r>
            <a:r>
              <a:rPr lang="ko-KR" altLang="en-US" sz="1200"/>
              <a:t>단추의 모양</a:t>
            </a:r>
            <a:r>
              <a:rPr lang="en-US" altLang="ko-KR" sz="1200"/>
              <a:t>, </a:t>
            </a:r>
            <a:r>
              <a:rPr lang="ko-KR" altLang="en-US" sz="1200"/>
              <a:t>색깔</a:t>
            </a:r>
            <a:r>
              <a:rPr lang="en-US" altLang="ko-KR" sz="1200"/>
              <a:t>, </a:t>
            </a:r>
            <a:r>
              <a:rPr lang="ko-KR" altLang="en-US" sz="1200"/>
              <a:t>높여있는 형태</a:t>
            </a:r>
            <a:r>
              <a:rPr lang="en-US" altLang="ko-KR" sz="1200"/>
              <a:t>, </a:t>
            </a:r>
            <a:r>
              <a:rPr lang="ko-KR" altLang="en-US" sz="1200"/>
              <a:t>그림자</a:t>
            </a:r>
            <a:r>
              <a:rPr lang="en-US" altLang="ko-KR" sz="1200"/>
              <a:t>, </a:t>
            </a:r>
            <a:r>
              <a:rPr lang="ko-KR" altLang="en-US" sz="1200"/>
              <a:t>일부 가림 등 다양한 변화</a:t>
            </a:r>
            <a:r>
              <a:rPr lang="en-US" altLang="ko-KR" sz="120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584" y="5459707"/>
            <a:ext cx="4752528" cy="345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즉</a:t>
            </a:r>
            <a:r>
              <a:rPr lang="en-US" altLang="ko-KR" sz="1200" smtClean="0"/>
              <a:t>, formal way</a:t>
            </a:r>
            <a:r>
              <a:rPr lang="ko-KR" altLang="en-US" sz="1200" smtClean="0"/>
              <a:t>로 표현이 어려운 것들이 패턴 인식의 주요 예이다</a:t>
            </a:r>
            <a:r>
              <a:rPr lang="en-US" altLang="ko-KR" sz="1200" smtClean="0"/>
              <a:t>.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2582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사회적 전망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미래의 직업 변화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시의적절하고 심사숙고 해야 할 객관적 담론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프레이는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702</a:t>
            </a:r>
            <a:r>
              <a:rPr lang="ko-KR" altLang="en-US" dirty="0" smtClean="0">
                <a:sym typeface="Wingdings" pitchFamily="2" charset="2"/>
              </a:rPr>
              <a:t>개 직업의 사라질 위기를 확률로 계산 </a:t>
            </a:r>
            <a:r>
              <a:rPr lang="en-US" altLang="ko-KR" dirty="0" smtClean="0">
                <a:sym typeface="Wingdings" pitchFamily="2" charset="2"/>
              </a:rPr>
              <a:t>[Frey2017]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텔레마케터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99% …… ……  …… ….. ….. ….. </a:t>
            </a:r>
            <a:r>
              <a:rPr lang="ko-KR" altLang="en-US" dirty="0" smtClean="0">
                <a:sym typeface="Wingdings" pitchFamily="2" charset="2"/>
              </a:rPr>
              <a:t>오락 치료사 </a:t>
            </a:r>
            <a:r>
              <a:rPr lang="en-US" altLang="ko-KR" dirty="0" smtClean="0">
                <a:sym typeface="Wingdings" pitchFamily="2" charset="2"/>
              </a:rPr>
              <a:t>0.28%</a:t>
            </a:r>
          </a:p>
          <a:p>
            <a:r>
              <a:rPr lang="ko-KR" altLang="en-US" dirty="0" smtClean="0">
                <a:sym typeface="Wingdings" pitchFamily="2" charset="2"/>
              </a:rPr>
              <a:t>기계가 사람을 지배할지 모른다는 두려움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알파고 이후 매스컴을 통해 여과 없이 전파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쓸데없는 과장에 불과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냇가에 다리 놓는 일과 목포</a:t>
            </a:r>
            <a:r>
              <a:rPr lang="en-US" altLang="ko-KR" dirty="0" smtClean="0">
                <a:sym typeface="Wingdings" pitchFamily="2" charset="2"/>
              </a:rPr>
              <a:t>-</a:t>
            </a:r>
            <a:r>
              <a:rPr lang="ko-KR" altLang="en-US" dirty="0" smtClean="0">
                <a:sym typeface="Wingdings" pitchFamily="2" charset="2"/>
              </a:rPr>
              <a:t>제주에 대교를 놓는 일은 규모만 다를 뿐 본질적으로 같은 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오목 프로그램이나 바둑 프로그램은 규모만 다를 뿐 본질적으로 같은 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오목은 간단한 규칙으로 구현 가능하나 바둑은 미분을 사용한 복잡한 기계 학습 알고리즘 사용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현재 기계 학습은 온통 수학과 컴퓨터 알고리즘일 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1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1.1.2 </a:t>
            </a:r>
            <a:r>
              <a:rPr lang="ko-KR" altLang="en-US" smtClean="0"/>
              <a:t>지식기반 </a:t>
            </a:r>
            <a:r>
              <a:rPr lang="ko-KR" altLang="en-US" dirty="0" smtClean="0"/>
              <a:t>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주도권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지식기반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smtClean="0">
                <a:sym typeface="Wingdings" pitchFamily="2" charset="2"/>
              </a:rPr>
              <a:t>기계 </a:t>
            </a:r>
            <a:r>
              <a:rPr lang="ko-KR" altLang="en-US" smtClean="0">
                <a:sym typeface="Wingdings" pitchFamily="2" charset="2"/>
              </a:rPr>
              <a:t>학습 </a:t>
            </a:r>
            <a:r>
              <a:rPr lang="en-US" altLang="ko-KR" smtClean="0">
                <a:sym typeface="Wingdings" pitchFamily="2" charset="2"/>
              </a:rPr>
              <a:t>(</a:t>
            </a:r>
            <a:r>
              <a:rPr lang="ko-KR" altLang="en-US" smtClean="0">
                <a:sym typeface="Wingdings" pitchFamily="2" charset="2"/>
              </a:rPr>
              <a:t>데이터 중심</a:t>
            </a:r>
            <a:r>
              <a:rPr lang="en-US" altLang="ko-KR" smtClean="0">
                <a:sym typeface="Wingdings" pitchFamily="2" charset="2"/>
              </a:rPr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데이터 중심 </a:t>
            </a:r>
            <a:r>
              <a:rPr lang="ko-KR" altLang="en-US" dirty="0" smtClean="0"/>
              <a:t>접근방식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776281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2204864"/>
            <a:ext cx="3816424" cy="3455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컴퓨터에게 설명 대신에 데이터를 수집해서 넣어주자</a:t>
            </a:r>
            <a:endParaRPr lang="en-US" altLang="ko-KR" sz="1200"/>
          </a:p>
        </p:txBody>
      </p:sp>
      <p:sp>
        <p:nvSpPr>
          <p:cNvPr id="6" name="TextBox 5"/>
          <p:cNvSpPr txBox="1"/>
          <p:nvPr/>
        </p:nvSpPr>
        <p:spPr>
          <a:xfrm>
            <a:off x="611560" y="2723403"/>
            <a:ext cx="4392488" cy="4895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1200" smtClean="0"/>
              <a:t>기계 학습 알고리즘은 데이터를 이용하여 스스로 학습하여 높은 성능을 보장하는 인식 프로그램을 자동으로 만든다</a:t>
            </a:r>
            <a:r>
              <a:rPr lang="en-US" altLang="ko-KR" sz="1200" smtClean="0"/>
              <a:t>.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222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1.1.3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기계 학습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이동체의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점이 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예측</a:t>
            </a:r>
            <a:r>
              <a:rPr lang="en-US" altLang="ko-KR" baseline="30000" dirty="0" smtClean="0"/>
              <a:t>prediction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임의의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주어지면 이때 이동체의 위치는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회귀</a:t>
            </a:r>
            <a:r>
              <a:rPr lang="en-US" altLang="ko-KR" baseline="30000" dirty="0" smtClean="0"/>
              <a:t>regression</a:t>
            </a:r>
            <a:r>
              <a:rPr lang="ko-KR" altLang="en-US" dirty="0" smtClean="0"/>
              <a:t> 문제와 분류</a:t>
            </a:r>
            <a:r>
              <a:rPr lang="en-US" altLang="ko-KR" baseline="30000" dirty="0" smtClean="0"/>
              <a:t>classification</a:t>
            </a:r>
            <a:r>
              <a:rPr lang="ko-KR" altLang="en-US" dirty="0" smtClean="0"/>
              <a:t> 문제로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회귀는 목표치가 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분류는 </a:t>
            </a:r>
            <a:r>
              <a:rPr lang="ko-KR" altLang="en-US" dirty="0" err="1" smtClean="0"/>
              <a:t>부류값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는 회귀 문제</a:t>
            </a:r>
            <a:r>
              <a:rPr lang="en-US" altLang="ko-KR" dirty="0" smtClean="0"/>
              <a:t>)</a:t>
            </a:r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48761" cy="21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1.1.3 </a:t>
            </a:r>
            <a:r>
              <a:rPr lang="ko-KR" altLang="en-US" smtClean="0"/>
              <a:t>기계 </a:t>
            </a:r>
            <a:r>
              <a:rPr lang="ko-KR" altLang="en-US" dirty="0" smtClean="0"/>
              <a:t>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</a:t>
            </a:r>
            <a:r>
              <a:rPr lang="ko-KR" altLang="en-US" dirty="0" smtClean="0">
                <a:solidFill>
                  <a:srgbClr val="0000FF"/>
                </a:solidFill>
              </a:rPr>
              <a:t>특징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</a:t>
            </a:r>
            <a:r>
              <a:rPr lang="ko-KR" altLang="en-US" dirty="0" smtClean="0">
                <a:solidFill>
                  <a:srgbClr val="0000FF"/>
                </a:solidFill>
              </a:rPr>
              <a:t>목표치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</a:t>
            </a:r>
            <a:r>
              <a:rPr lang="ko-KR" altLang="en-US" dirty="0" smtClean="0">
                <a:solidFill>
                  <a:srgbClr val="0000FF"/>
                </a:solidFill>
              </a:rPr>
              <a:t>훈련집합</a:t>
            </a:r>
            <a:r>
              <a:rPr lang="ko-KR" altLang="en-US" dirty="0" smtClean="0"/>
              <a:t>을 구성함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" y="2982548"/>
            <a:ext cx="317351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1" y="2276872"/>
            <a:ext cx="7093793" cy="37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464437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60" y="464151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216" y="464384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9264" y="465810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48" y="416532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59" y="3974334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8" y="3774282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3016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236717"/>
            <a:ext cx="1842617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smtClean="0"/>
              <a:t>그림 </a:t>
            </a:r>
            <a:r>
              <a:rPr lang="en-US" altLang="ko-KR" sz="2000" dirty="0" smtClean="0"/>
              <a:t>1-4] </a:t>
            </a:r>
            <a:r>
              <a:rPr lang="ko-KR" altLang="en-US" sz="2000" dirty="0" smtClean="0"/>
              <a:t>예제의 훈련집합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4.0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6.0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8.0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} 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=3.0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=4.0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=5.0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=6.0}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  <a:blipFill rotWithShape="1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3722</Words>
  <Application>Microsoft Office PowerPoint</Application>
  <PresentationFormat>화면 슬라이드 쇼(4:3)</PresentationFormat>
  <Paragraphs>1094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굴림</vt:lpstr>
      <vt:lpstr>Arial</vt:lpstr>
      <vt:lpstr>Tahoma</vt:lpstr>
      <vt:lpstr>나눔손글씨 펜</vt:lpstr>
      <vt:lpstr>HY견고딕</vt:lpstr>
      <vt:lpstr>Times New Roman</vt:lpstr>
      <vt:lpstr>Wingdings</vt:lpstr>
      <vt:lpstr>맑은 고딕</vt:lpstr>
      <vt:lpstr>아리따M</vt:lpstr>
      <vt:lpstr>Cambria Math</vt:lpstr>
      <vt:lpstr>1_Office 테마</vt:lpstr>
      <vt:lpstr>1장. 소개</vt:lpstr>
      <vt:lpstr>1.1 기계 학습이란</vt:lpstr>
      <vt:lpstr>1.1.1 기계 학습의 정의</vt:lpstr>
      <vt:lpstr>1.1.1 기계 학습의 정의</vt:lpstr>
      <vt:lpstr>1.1.2 지식기반 방식에서 기계 학습으로의 대전환</vt:lpstr>
      <vt:lpstr>1.1.2 지식기반 방식에서 기계 학습으로의 대전환</vt:lpstr>
      <vt:lpstr>1.1.2 지식기반 방식에서 기계 학습으로의 대전환</vt:lpstr>
      <vt:lpstr>1.1.3 기계 학습 개념</vt:lpstr>
      <vt:lpstr>1.1.3 기계 학습 개념</vt:lpstr>
      <vt:lpstr>1.1.3 기계 학습 개념</vt:lpstr>
      <vt:lpstr>1.1.3 기계 학습 개념</vt:lpstr>
      <vt:lpstr>1.1.4 사람의 학습과 기계 학습</vt:lpstr>
      <vt:lpstr>1.2 특징 공간에 대한 이해</vt:lpstr>
      <vt:lpstr>1.2.1 1차원과 2차원 특징 공간(feature space)</vt:lpstr>
      <vt:lpstr>1.2.2 다차원 특징 공간</vt:lpstr>
      <vt:lpstr>1.2.2 다차원 특징 공간</vt:lpstr>
      <vt:lpstr>1.2.3 특징 공간 변환과 표현 학습</vt:lpstr>
      <vt:lpstr>1.2.3 특징 공간 변환과 표현 학습</vt:lpstr>
      <vt:lpstr>1.2.3 특징 공간 변환과 표현 학습</vt:lpstr>
      <vt:lpstr>1.3 데이터에 대한 이해</vt:lpstr>
      <vt:lpstr>1.3 데이터에 대한 이해</vt:lpstr>
      <vt:lpstr>1.3.1 데이터 생성 과정</vt:lpstr>
      <vt:lpstr>1.3.2 데이터베이스의 중요성</vt:lpstr>
      <vt:lpstr>1.3.3 데이터베이스 크기와 기계 학습 성능</vt:lpstr>
      <vt:lpstr>1.3.3 데이터베이스 크기와 기계 학습 성능</vt:lpstr>
      <vt:lpstr>1.3.4 데이터 가시화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1.5 모델 선택</vt:lpstr>
      <vt:lpstr>1.5.1 과소적합과 과잉적합</vt:lpstr>
      <vt:lpstr>1.5.1 과소적합과 과잉적합</vt:lpstr>
      <vt:lpstr>1.5.2 바이어스와 분산</vt:lpstr>
      <vt:lpstr>1.5.2 바이어스와 분산</vt:lpstr>
      <vt:lpstr>1.5.2 바이어스와 분산</vt:lpstr>
      <vt:lpstr>1.5.2 바이어스와 분산</vt:lpstr>
      <vt:lpstr>1.5.3 검증집합과 교차검증을 이용한 모델 선택 알고리즘</vt:lpstr>
      <vt:lpstr>1.5.3 검증집합과 교차검증을 이용한 모델 선택 알고리즘</vt:lpstr>
      <vt:lpstr>1.5.3 검증집합과 교차검증을 이용한 모델 선택 알고리즘</vt:lpstr>
      <vt:lpstr>1.5.4 모델 선택의 한계와 현실적인 해결책</vt:lpstr>
      <vt:lpstr>1.5.4 모델 선택의 한계와 현실적인 해결책</vt:lpstr>
      <vt:lpstr>1.6 규제</vt:lpstr>
      <vt:lpstr>1.6.1 데이터 확대</vt:lpstr>
      <vt:lpstr>1.6.1 데이터 확대</vt:lpstr>
      <vt:lpstr>1.6.2 가중치 감쇠(weight decay)</vt:lpstr>
      <vt:lpstr>1.7 기계 학습 유형</vt:lpstr>
      <vt:lpstr>1.7.1 지도 방식에 따른 유형</vt:lpstr>
      <vt:lpstr>1.7.1 지도 방식에 따른 유형</vt:lpstr>
      <vt:lpstr>1.7.2 다양한 기준에 따른 유형</vt:lpstr>
      <vt:lpstr>1.8 기계 학습의 과거와 현재, 미래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1.8.2 기술 추세</vt:lpstr>
      <vt:lpstr>1.8.3 사회적 전망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Office</cp:lastModifiedBy>
  <cp:revision>178</cp:revision>
  <dcterms:created xsi:type="dcterms:W3CDTF">2006-10-05T04:04:58Z</dcterms:created>
  <dcterms:modified xsi:type="dcterms:W3CDTF">2018-04-18T06:41:24Z</dcterms:modified>
</cp:coreProperties>
</file>